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49"/>
  </p:notesMasterIdLst>
  <p:handoutMasterIdLst>
    <p:handoutMasterId r:id="rId50"/>
  </p:handoutMasterIdLst>
  <p:sldIdLst>
    <p:sldId id="347" r:id="rId2"/>
    <p:sldId id="293" r:id="rId3"/>
    <p:sldId id="294" r:id="rId4"/>
    <p:sldId id="287" r:id="rId5"/>
    <p:sldId id="290" r:id="rId6"/>
    <p:sldId id="280" r:id="rId7"/>
    <p:sldId id="345" r:id="rId8"/>
    <p:sldId id="285" r:id="rId9"/>
    <p:sldId id="289" r:id="rId10"/>
    <p:sldId id="297" r:id="rId11"/>
    <p:sldId id="344" r:id="rId12"/>
    <p:sldId id="333" r:id="rId13"/>
    <p:sldId id="348" r:id="rId14"/>
    <p:sldId id="335" r:id="rId15"/>
    <p:sldId id="336" r:id="rId16"/>
    <p:sldId id="337" r:id="rId17"/>
    <p:sldId id="328" r:id="rId18"/>
    <p:sldId id="338" r:id="rId19"/>
    <p:sldId id="339" r:id="rId20"/>
    <p:sldId id="331" r:id="rId21"/>
    <p:sldId id="340" r:id="rId22"/>
    <p:sldId id="362" r:id="rId23"/>
    <p:sldId id="341" r:id="rId24"/>
    <p:sldId id="350" r:id="rId25"/>
    <p:sldId id="364" r:id="rId26"/>
    <p:sldId id="332" r:id="rId27"/>
    <p:sldId id="365" r:id="rId28"/>
    <p:sldId id="366" r:id="rId29"/>
    <p:sldId id="367" r:id="rId30"/>
    <p:sldId id="309" r:id="rId31"/>
    <p:sldId id="349" r:id="rId32"/>
    <p:sldId id="355" r:id="rId33"/>
    <p:sldId id="356" r:id="rId34"/>
    <p:sldId id="359" r:id="rId35"/>
    <p:sldId id="354" r:id="rId36"/>
    <p:sldId id="368" r:id="rId37"/>
    <p:sldId id="369" r:id="rId38"/>
    <p:sldId id="370" r:id="rId39"/>
    <p:sldId id="325" r:id="rId40"/>
    <p:sldId id="313" r:id="rId41"/>
    <p:sldId id="312" r:id="rId42"/>
    <p:sldId id="371" r:id="rId43"/>
    <p:sldId id="314" r:id="rId44"/>
    <p:sldId id="352" r:id="rId45"/>
    <p:sldId id="353" r:id="rId46"/>
    <p:sldId id="265" r:id="rId47"/>
    <p:sldId id="282" r:id="rId48"/>
  </p:sldIdLst>
  <p:sldSz cx="9144000" cy="6858000" type="screen4x3"/>
  <p:notesSz cx="7010400" cy="92964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66FF"/>
    <a:srgbClr val="990000"/>
    <a:srgbClr val="800000"/>
    <a:srgbClr val="000066"/>
    <a:srgbClr val="580000"/>
    <a:srgbClr val="0000E5"/>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10" autoAdjust="0"/>
    <p:restoredTop sz="92885" autoAdjust="0"/>
  </p:normalViewPr>
  <p:slideViewPr>
    <p:cSldViewPr>
      <p:cViewPr>
        <p:scale>
          <a:sx n="64" d="100"/>
          <a:sy n="64" d="100"/>
        </p:scale>
        <p:origin x="-1248" y="-1080"/>
      </p:cViewPr>
      <p:guideLst>
        <p:guide orient="horz" pos="2160"/>
        <p:guide pos="2880"/>
      </p:guideLst>
    </p:cSldViewPr>
  </p:slideViewPr>
  <p:outlineViewPr>
    <p:cViewPr>
      <p:scale>
        <a:sx n="33" d="100"/>
        <a:sy n="33" d="100"/>
      </p:scale>
      <p:origin x="0" y="1254"/>
    </p:cViewPr>
    <p:sldLst>
      <p:sld r:id="rId1" collapse="1"/>
    </p:sldLst>
  </p:outlineViewPr>
  <p:notesTextViewPr>
    <p:cViewPr>
      <p:scale>
        <a:sx n="100" d="100"/>
        <a:sy n="100" d="100"/>
      </p:scale>
      <p:origin x="0" y="0"/>
    </p:cViewPr>
  </p:notesTextViewPr>
  <p:sorterViewPr>
    <p:cViewPr>
      <p:scale>
        <a:sx n="100" d="100"/>
        <a:sy n="100" d="100"/>
      </p:scale>
      <p:origin x="0" y="380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CB5198-A6D7-4ECF-AA2A-117B988EC74C}" type="doc">
      <dgm:prSet loTypeId="urn:microsoft.com/office/officeart/2005/8/layout/gear1" loCatId="relationship" qsTypeId="urn:microsoft.com/office/officeart/2005/8/quickstyle/simple1" qsCatId="simple" csTypeId="urn:microsoft.com/office/officeart/2005/8/colors/accent1_2" csCatId="accent1" phldr="1"/>
      <dgm:spPr/>
    </dgm:pt>
    <dgm:pt modelId="{54203B41-A7BC-48EA-A0AF-EA7D495745B7}" type="pres">
      <dgm:prSet presAssocID="{4FCB5198-A6D7-4ECF-AA2A-117B988EC74C}" presName="composite" presStyleCnt="0">
        <dgm:presLayoutVars>
          <dgm:chMax val="3"/>
          <dgm:animLvl val="lvl"/>
          <dgm:resizeHandles val="exact"/>
        </dgm:presLayoutVars>
      </dgm:prSet>
      <dgm:spPr/>
    </dgm:pt>
  </dgm:ptLst>
  <dgm:cxnLst>
    <dgm:cxn modelId="{33404686-CF1D-43AE-A3A2-47FB738CEEB7}" type="presOf" srcId="{4FCB5198-A6D7-4ECF-AA2A-117B988EC74C}" destId="{54203B41-A7BC-48EA-A0AF-EA7D495745B7}" srcOrd="0"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8EC6D0ED-76B3-4C86-8C94-9BE0B38FDC09}" type="datetimeFigureOut">
              <a:rPr lang="es-ES"/>
              <a:pPr>
                <a:defRPr/>
              </a:pPr>
              <a:t>24/09/2013</a:t>
            </a:fld>
            <a:endParaRPr lang="es-ES"/>
          </a:p>
        </p:txBody>
      </p:sp>
      <p:sp>
        <p:nvSpPr>
          <p:cNvPr id="4" name="3 Marcador de pie de página"/>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s-ES"/>
          </a:p>
        </p:txBody>
      </p:sp>
      <p:sp>
        <p:nvSpPr>
          <p:cNvPr id="5" name="4 Marcador de número de diapositiva"/>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8129FF3A-38C0-4FD8-8126-4FAABB8370E2}" type="slidenum">
              <a:rPr lang="es-ES"/>
              <a:pPr>
                <a:defRPr/>
              </a:pPr>
              <a:t>‹Nº›</a:t>
            </a:fld>
            <a:endParaRPr lang="es-ES"/>
          </a:p>
        </p:txBody>
      </p:sp>
    </p:spTree>
    <p:extLst>
      <p:ext uri="{BB962C8B-B14F-4D97-AF65-F5344CB8AC3E}">
        <p14:creationId xmlns:p14="http://schemas.microsoft.com/office/powerpoint/2010/main" val="8324173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s-MX"/>
          </a:p>
        </p:txBody>
      </p:sp>
      <p:sp>
        <p:nvSpPr>
          <p:cNvPr id="3" name="2 Marcador de fecha"/>
          <p:cNvSpPr>
            <a:spLocks noGrp="1"/>
          </p:cNvSpPr>
          <p:nvPr>
            <p:ph type="dt" idx="1"/>
          </p:nvPr>
        </p:nvSpPr>
        <p:spPr>
          <a:xfrm>
            <a:off x="3970338" y="0"/>
            <a:ext cx="3038475" cy="465138"/>
          </a:xfrm>
          <a:prstGeom prst="rect">
            <a:avLst/>
          </a:prstGeom>
        </p:spPr>
        <p:txBody>
          <a:bodyPr vert="horz" lIns="93177" tIns="46589" rIns="93177" bIns="46589" rtlCol="0"/>
          <a:lstStyle>
            <a:lvl1pPr algn="r">
              <a:defRPr sz="1200"/>
            </a:lvl1pPr>
          </a:lstStyle>
          <a:p>
            <a:pPr>
              <a:defRPr/>
            </a:pPr>
            <a:fld id="{0445A4C1-7516-4A23-87F2-6C2F5151D8F8}" type="datetimeFigureOut">
              <a:rPr lang="es-MX"/>
              <a:pPr>
                <a:defRPr/>
              </a:pPr>
              <a:t>24/09/2013</a:t>
            </a:fld>
            <a:endParaRPr lang="es-MX" dirty="0"/>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s-MX" noProof="0" dirty="0"/>
          </a:p>
        </p:txBody>
      </p:sp>
      <p:sp>
        <p:nvSpPr>
          <p:cNvPr id="5" name="4 Marcador de notas"/>
          <p:cNvSpPr>
            <a:spLocks noGrp="1"/>
          </p:cNvSpPr>
          <p:nvPr>
            <p:ph type="body" sz="quarter" idx="3"/>
          </p:nvPr>
        </p:nvSpPr>
        <p:spPr>
          <a:xfrm>
            <a:off x="701675" y="4416425"/>
            <a:ext cx="5607050" cy="4183063"/>
          </a:xfrm>
          <a:prstGeom prst="rect">
            <a:avLst/>
          </a:prstGeom>
        </p:spPr>
        <p:txBody>
          <a:bodyPr vert="horz" lIns="93177" tIns="46589" rIns="93177" bIns="46589"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MX" noProof="0"/>
          </a:p>
        </p:txBody>
      </p:sp>
      <p:sp>
        <p:nvSpPr>
          <p:cNvPr id="6" name="5 Marcador de pie de página"/>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s-MX"/>
          </a:p>
        </p:txBody>
      </p:sp>
      <p:sp>
        <p:nvSpPr>
          <p:cNvPr id="7" name="6 Marcador de número de diapositiva"/>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a:defRPr sz="1200"/>
            </a:lvl1pPr>
          </a:lstStyle>
          <a:p>
            <a:pPr>
              <a:defRPr/>
            </a:pPr>
            <a:fld id="{172CCFC2-CF42-439A-BAAE-31A1F79F9EA7}" type="slidenum">
              <a:rPr lang="es-MX"/>
              <a:pPr>
                <a:defRPr/>
              </a:pPr>
              <a:t>‹Nº›</a:t>
            </a:fld>
            <a:endParaRPr lang="es-MX" dirty="0"/>
          </a:p>
        </p:txBody>
      </p:sp>
    </p:spTree>
    <p:extLst>
      <p:ext uri="{BB962C8B-B14F-4D97-AF65-F5344CB8AC3E}">
        <p14:creationId xmlns:p14="http://schemas.microsoft.com/office/powerpoint/2010/main" val="22206359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12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512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709EC1-254C-4D2F-B5D4-FCDCB663EFCA}" type="slidenum">
              <a:rPr lang="es-MX" smtClean="0"/>
              <a:pPr/>
              <a:t>4</a:t>
            </a:fld>
            <a:endParaRPr lang="es-MX"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522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522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ECE563-974F-401A-A630-BEFBD1C9C7EC}" type="slidenum">
              <a:rPr lang="es-MX" smtClean="0"/>
              <a:pPr/>
              <a:t>9</a:t>
            </a:fld>
            <a:endParaRPr lang="es-MX"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s-ES" smtClean="0"/>
              <a:t>Haga clic para modificar el estilo de título del patrón</a:t>
            </a:r>
            <a:endParaRPr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4" name="29 Marcador de fecha"/>
          <p:cNvSpPr>
            <a:spLocks noGrp="1"/>
          </p:cNvSpPr>
          <p:nvPr>
            <p:ph type="dt" sz="half" idx="10"/>
          </p:nvPr>
        </p:nvSpPr>
        <p:spPr/>
        <p:txBody>
          <a:bodyPr/>
          <a:lstStyle>
            <a:lvl1pPr>
              <a:defRPr/>
            </a:lvl1pPr>
          </a:lstStyle>
          <a:p>
            <a:pPr>
              <a:defRPr/>
            </a:pPr>
            <a:endParaRPr lang="es-ES"/>
          </a:p>
        </p:txBody>
      </p:sp>
      <p:sp>
        <p:nvSpPr>
          <p:cNvPr id="5" name="18 Marcador de pie de página"/>
          <p:cNvSpPr>
            <a:spLocks noGrp="1"/>
          </p:cNvSpPr>
          <p:nvPr>
            <p:ph type="ftr" sz="quarter" idx="11"/>
          </p:nvPr>
        </p:nvSpPr>
        <p:spPr/>
        <p:txBody>
          <a:bodyPr/>
          <a:lstStyle>
            <a:lvl1pPr>
              <a:defRPr/>
            </a:lvl1pPr>
          </a:lstStyle>
          <a:p>
            <a:pPr>
              <a:defRPr/>
            </a:pPr>
            <a:endParaRPr lang="es-ES"/>
          </a:p>
        </p:txBody>
      </p:sp>
      <p:sp>
        <p:nvSpPr>
          <p:cNvPr id="6" name="26 Marcador de número de diapositiva"/>
          <p:cNvSpPr>
            <a:spLocks noGrp="1"/>
          </p:cNvSpPr>
          <p:nvPr>
            <p:ph type="sldNum" sz="quarter" idx="12"/>
          </p:nvPr>
        </p:nvSpPr>
        <p:spPr/>
        <p:txBody>
          <a:bodyPr/>
          <a:lstStyle>
            <a:lvl1pPr>
              <a:defRPr/>
            </a:lvl1pPr>
          </a:lstStyle>
          <a:p>
            <a:pPr>
              <a:defRPr/>
            </a:pPr>
            <a:fld id="{03781A76-A1B9-4AC9-9A5A-7D594D6DB5D7}" type="slidenum">
              <a:rPr lang="es-ES"/>
              <a:pPr>
                <a:defRPr/>
              </a:pPr>
              <a:t>‹Nº›</a:t>
            </a:fld>
            <a:endParaRPr lang="es-E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3CE51DAF-2129-4F61-9EC9-7FEBAA4E0A43}"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98E6AC87-B8B3-4E30-A459-F8B3F009193B}"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457200"/>
            <a:ext cx="8229600" cy="1371600"/>
          </a:xfr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981200"/>
            <a:ext cx="4038600"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648200" y="1981200"/>
            <a:ext cx="4038600" cy="18669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contenido"/>
          <p:cNvSpPr>
            <a:spLocks noGrp="1"/>
          </p:cNvSpPr>
          <p:nvPr>
            <p:ph sz="quarter" idx="3"/>
          </p:nvPr>
        </p:nvSpPr>
        <p:spPr>
          <a:xfrm>
            <a:off x="4648200" y="4000500"/>
            <a:ext cx="4038600" cy="18669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9 Marcador de fecha"/>
          <p:cNvSpPr>
            <a:spLocks noGrp="1"/>
          </p:cNvSpPr>
          <p:nvPr>
            <p:ph type="dt" sz="half" idx="10"/>
          </p:nvPr>
        </p:nvSpPr>
        <p:spPr/>
        <p:txBody>
          <a:bodyPr/>
          <a:lstStyle>
            <a:lvl1pPr>
              <a:defRPr/>
            </a:lvl1pPr>
          </a:lstStyle>
          <a:p>
            <a:pPr>
              <a:defRPr/>
            </a:pPr>
            <a:endParaRPr lang="es-ES"/>
          </a:p>
        </p:txBody>
      </p:sp>
      <p:sp>
        <p:nvSpPr>
          <p:cNvPr id="7" name="21 Marcador de pie de página"/>
          <p:cNvSpPr>
            <a:spLocks noGrp="1"/>
          </p:cNvSpPr>
          <p:nvPr>
            <p:ph type="ftr" sz="quarter" idx="11"/>
          </p:nvPr>
        </p:nvSpPr>
        <p:spPr/>
        <p:txBody>
          <a:bodyPr/>
          <a:lstStyle>
            <a:lvl1pPr>
              <a:defRPr/>
            </a:lvl1pPr>
          </a:lstStyle>
          <a:p>
            <a:pPr>
              <a:defRPr/>
            </a:pPr>
            <a:endParaRPr lang="es-ES"/>
          </a:p>
        </p:txBody>
      </p:sp>
      <p:sp>
        <p:nvSpPr>
          <p:cNvPr id="8" name="17 Marcador de número de diapositiva"/>
          <p:cNvSpPr>
            <a:spLocks noGrp="1"/>
          </p:cNvSpPr>
          <p:nvPr>
            <p:ph type="sldNum" sz="quarter" idx="12"/>
          </p:nvPr>
        </p:nvSpPr>
        <p:spPr/>
        <p:txBody>
          <a:bodyPr/>
          <a:lstStyle>
            <a:lvl1pPr>
              <a:defRPr/>
            </a:lvl1pPr>
          </a:lstStyle>
          <a:p>
            <a:pPr>
              <a:defRPr/>
            </a:pPr>
            <a:fld id="{5F58CFA2-B94F-4244-9B04-8D910DE926AF}"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endParaRPr lang="es-ES"/>
          </a:p>
        </p:txBody>
      </p:sp>
      <p:sp>
        <p:nvSpPr>
          <p:cNvPr id="5" name="21 Marcador de pie de página"/>
          <p:cNvSpPr>
            <a:spLocks noGrp="1"/>
          </p:cNvSpPr>
          <p:nvPr>
            <p:ph type="ftr" sz="quarter" idx="11"/>
          </p:nvPr>
        </p:nvSpPr>
        <p:spPr/>
        <p:txBody>
          <a:bodyPr/>
          <a:lstStyle>
            <a:lvl1pPr>
              <a:defRPr/>
            </a:lvl1pPr>
          </a:lstStyle>
          <a:p>
            <a:pPr>
              <a:defRPr/>
            </a:pPr>
            <a:endParaRPr lang="es-ES"/>
          </a:p>
        </p:txBody>
      </p:sp>
      <p:sp>
        <p:nvSpPr>
          <p:cNvPr id="6" name="17 Marcador de número de diapositiva"/>
          <p:cNvSpPr>
            <a:spLocks noGrp="1"/>
          </p:cNvSpPr>
          <p:nvPr>
            <p:ph type="sldNum" sz="quarter" idx="12"/>
          </p:nvPr>
        </p:nvSpPr>
        <p:spPr/>
        <p:txBody>
          <a:bodyPr/>
          <a:lstStyle>
            <a:lvl1pPr>
              <a:defRPr/>
            </a:lvl1pPr>
          </a:lstStyle>
          <a:p>
            <a:pPr>
              <a:defRPr/>
            </a:pPr>
            <a:fld id="{FFD9173A-84D4-4EED-BEC7-1824239D0A14}"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4E7FB70-F74A-4C3E-BC46-24D228D9C0E7}" type="slidenum">
              <a:rPr lang="es-ES"/>
              <a:pPr>
                <a:defRPr/>
              </a:pPr>
              <a:t>‹Nº›</a:t>
            </a:fld>
            <a:endParaRPr lang="es-ES" dirty="0"/>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9 Marcador de fecha"/>
          <p:cNvSpPr>
            <a:spLocks noGrp="1"/>
          </p:cNvSpPr>
          <p:nvPr>
            <p:ph type="dt" sz="half" idx="10"/>
          </p:nvPr>
        </p:nvSpPr>
        <p:spPr/>
        <p:txBody>
          <a:bodyPr/>
          <a:lstStyle>
            <a:lvl1pPr>
              <a:defRPr/>
            </a:lvl1pPr>
          </a:lstStyle>
          <a:p>
            <a:pPr>
              <a:defRPr/>
            </a:pPr>
            <a:endParaRPr lang="es-ES"/>
          </a:p>
        </p:txBody>
      </p:sp>
      <p:sp>
        <p:nvSpPr>
          <p:cNvPr id="6" name="21 Marcador de pie de página"/>
          <p:cNvSpPr>
            <a:spLocks noGrp="1"/>
          </p:cNvSpPr>
          <p:nvPr>
            <p:ph type="ftr" sz="quarter" idx="11"/>
          </p:nvPr>
        </p:nvSpPr>
        <p:spPr/>
        <p:txBody>
          <a:bodyPr/>
          <a:lstStyle>
            <a:lvl1pPr>
              <a:defRPr/>
            </a:lvl1pPr>
          </a:lstStyle>
          <a:p>
            <a:pPr>
              <a:defRPr/>
            </a:pPr>
            <a:endParaRPr lang="es-ES"/>
          </a:p>
        </p:txBody>
      </p:sp>
      <p:sp>
        <p:nvSpPr>
          <p:cNvPr id="7" name="17 Marcador de número de diapositiva"/>
          <p:cNvSpPr>
            <a:spLocks noGrp="1"/>
          </p:cNvSpPr>
          <p:nvPr>
            <p:ph type="sldNum" sz="quarter" idx="12"/>
          </p:nvPr>
        </p:nvSpPr>
        <p:spPr/>
        <p:txBody>
          <a:bodyPr/>
          <a:lstStyle>
            <a:lvl1pPr>
              <a:defRPr/>
            </a:lvl1pPr>
          </a:lstStyle>
          <a:p>
            <a:pPr>
              <a:defRPr/>
            </a:pPr>
            <a:fld id="{1D6043A5-9D30-4E99-936D-6E1C19DC6BC6}"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9 Marcador de fecha"/>
          <p:cNvSpPr>
            <a:spLocks noGrp="1"/>
          </p:cNvSpPr>
          <p:nvPr>
            <p:ph type="dt" sz="half" idx="10"/>
          </p:nvPr>
        </p:nvSpPr>
        <p:spPr/>
        <p:txBody>
          <a:bodyPr/>
          <a:lstStyle>
            <a:lvl1pPr>
              <a:defRPr/>
            </a:lvl1pPr>
          </a:lstStyle>
          <a:p>
            <a:pPr>
              <a:defRPr/>
            </a:pPr>
            <a:endParaRPr lang="es-ES"/>
          </a:p>
        </p:txBody>
      </p:sp>
      <p:sp>
        <p:nvSpPr>
          <p:cNvPr id="8" name="21 Marcador de pie de página"/>
          <p:cNvSpPr>
            <a:spLocks noGrp="1"/>
          </p:cNvSpPr>
          <p:nvPr>
            <p:ph type="ftr" sz="quarter" idx="11"/>
          </p:nvPr>
        </p:nvSpPr>
        <p:spPr/>
        <p:txBody>
          <a:bodyPr/>
          <a:lstStyle>
            <a:lvl1pPr>
              <a:defRPr/>
            </a:lvl1pPr>
          </a:lstStyle>
          <a:p>
            <a:pPr>
              <a:defRPr/>
            </a:pPr>
            <a:endParaRPr lang="es-ES"/>
          </a:p>
        </p:txBody>
      </p:sp>
      <p:sp>
        <p:nvSpPr>
          <p:cNvPr id="9" name="17 Marcador de número de diapositiva"/>
          <p:cNvSpPr>
            <a:spLocks noGrp="1"/>
          </p:cNvSpPr>
          <p:nvPr>
            <p:ph type="sldNum" sz="quarter" idx="12"/>
          </p:nvPr>
        </p:nvSpPr>
        <p:spPr/>
        <p:txBody>
          <a:bodyPr/>
          <a:lstStyle>
            <a:lvl1pPr>
              <a:defRPr/>
            </a:lvl1pPr>
          </a:lstStyle>
          <a:p>
            <a:pPr>
              <a:defRPr/>
            </a:pPr>
            <a:fld id="{895110F4-6E92-4962-9F5A-EA1568EABDED}"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s-ES" smtClean="0"/>
              <a:t>Haga clic para modificar el estilo de título del patrón</a:t>
            </a:r>
            <a:endParaRPr lang="en-US"/>
          </a:p>
        </p:txBody>
      </p:sp>
      <p:sp>
        <p:nvSpPr>
          <p:cNvPr id="3" name="9 Marcador de fecha"/>
          <p:cNvSpPr>
            <a:spLocks noGrp="1"/>
          </p:cNvSpPr>
          <p:nvPr>
            <p:ph type="dt" sz="half" idx="10"/>
          </p:nvPr>
        </p:nvSpPr>
        <p:spPr/>
        <p:txBody>
          <a:bodyPr/>
          <a:lstStyle>
            <a:lvl1pPr>
              <a:defRPr/>
            </a:lvl1pPr>
          </a:lstStyle>
          <a:p>
            <a:pPr>
              <a:defRPr/>
            </a:pPr>
            <a:endParaRPr lang="es-ES"/>
          </a:p>
        </p:txBody>
      </p:sp>
      <p:sp>
        <p:nvSpPr>
          <p:cNvPr id="4" name="21 Marcador de pie de página"/>
          <p:cNvSpPr>
            <a:spLocks noGrp="1"/>
          </p:cNvSpPr>
          <p:nvPr>
            <p:ph type="ftr" sz="quarter" idx="11"/>
          </p:nvPr>
        </p:nvSpPr>
        <p:spPr/>
        <p:txBody>
          <a:bodyPr/>
          <a:lstStyle>
            <a:lvl1pPr>
              <a:defRPr/>
            </a:lvl1pPr>
          </a:lstStyle>
          <a:p>
            <a:pPr>
              <a:defRPr/>
            </a:pPr>
            <a:endParaRPr lang="es-ES"/>
          </a:p>
        </p:txBody>
      </p:sp>
      <p:sp>
        <p:nvSpPr>
          <p:cNvPr id="5" name="17 Marcador de número de diapositiva"/>
          <p:cNvSpPr>
            <a:spLocks noGrp="1"/>
          </p:cNvSpPr>
          <p:nvPr>
            <p:ph type="sldNum" sz="quarter" idx="12"/>
          </p:nvPr>
        </p:nvSpPr>
        <p:spPr/>
        <p:txBody>
          <a:bodyPr/>
          <a:lstStyle>
            <a:lvl1pPr>
              <a:defRPr/>
            </a:lvl1pPr>
          </a:lstStyle>
          <a:p>
            <a:pPr>
              <a:defRPr/>
            </a:pPr>
            <a:fld id="{2D6DB4A3-1942-4ADB-8B2C-F98015DEAB78}"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9 Marcador de fecha"/>
          <p:cNvSpPr>
            <a:spLocks noGrp="1"/>
          </p:cNvSpPr>
          <p:nvPr>
            <p:ph type="dt" sz="half" idx="10"/>
          </p:nvPr>
        </p:nvSpPr>
        <p:spPr/>
        <p:txBody>
          <a:bodyPr/>
          <a:lstStyle>
            <a:lvl1pPr>
              <a:defRPr/>
            </a:lvl1pPr>
          </a:lstStyle>
          <a:p>
            <a:pPr>
              <a:defRPr/>
            </a:pPr>
            <a:endParaRPr lang="es-ES"/>
          </a:p>
        </p:txBody>
      </p:sp>
      <p:sp>
        <p:nvSpPr>
          <p:cNvPr id="3" name="21 Marcador de pie de página"/>
          <p:cNvSpPr>
            <a:spLocks noGrp="1"/>
          </p:cNvSpPr>
          <p:nvPr>
            <p:ph type="ftr" sz="quarter" idx="11"/>
          </p:nvPr>
        </p:nvSpPr>
        <p:spPr/>
        <p:txBody>
          <a:bodyPr/>
          <a:lstStyle>
            <a:lvl1pPr>
              <a:defRPr/>
            </a:lvl1pPr>
          </a:lstStyle>
          <a:p>
            <a:pPr>
              <a:defRPr/>
            </a:pPr>
            <a:endParaRPr lang="es-ES"/>
          </a:p>
        </p:txBody>
      </p:sp>
      <p:sp>
        <p:nvSpPr>
          <p:cNvPr id="4" name="17 Marcador de número de diapositiva"/>
          <p:cNvSpPr>
            <a:spLocks noGrp="1"/>
          </p:cNvSpPr>
          <p:nvPr>
            <p:ph type="sldNum" sz="quarter" idx="12"/>
          </p:nvPr>
        </p:nvSpPr>
        <p:spPr/>
        <p:txBody>
          <a:bodyPr/>
          <a:lstStyle>
            <a:lvl1pPr>
              <a:defRPr/>
            </a:lvl1pPr>
          </a:lstStyle>
          <a:p>
            <a:pPr>
              <a:defRPr/>
            </a:pPr>
            <a:fld id="{A598261C-63B8-4C11-BA6C-5FE04350574B}"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9 Marcador de fecha"/>
          <p:cNvSpPr>
            <a:spLocks noGrp="1"/>
          </p:cNvSpPr>
          <p:nvPr>
            <p:ph type="dt" sz="half" idx="10"/>
          </p:nvPr>
        </p:nvSpPr>
        <p:spPr/>
        <p:txBody>
          <a:bodyPr/>
          <a:lstStyle>
            <a:lvl1pPr>
              <a:defRPr/>
            </a:lvl1pPr>
          </a:lstStyle>
          <a:p>
            <a:pPr>
              <a:defRPr/>
            </a:pPr>
            <a:endParaRPr lang="es-ES"/>
          </a:p>
        </p:txBody>
      </p:sp>
      <p:sp>
        <p:nvSpPr>
          <p:cNvPr id="6" name="21 Marcador de pie de página"/>
          <p:cNvSpPr>
            <a:spLocks noGrp="1"/>
          </p:cNvSpPr>
          <p:nvPr>
            <p:ph type="ftr" sz="quarter" idx="11"/>
          </p:nvPr>
        </p:nvSpPr>
        <p:spPr/>
        <p:txBody>
          <a:bodyPr/>
          <a:lstStyle>
            <a:lvl1pPr>
              <a:defRPr/>
            </a:lvl1pPr>
          </a:lstStyle>
          <a:p>
            <a:pPr>
              <a:defRPr/>
            </a:pPr>
            <a:endParaRPr lang="es-ES"/>
          </a:p>
        </p:txBody>
      </p:sp>
      <p:sp>
        <p:nvSpPr>
          <p:cNvPr id="7" name="17 Marcador de número de diapositiva"/>
          <p:cNvSpPr>
            <a:spLocks noGrp="1"/>
          </p:cNvSpPr>
          <p:nvPr>
            <p:ph type="sldNum" sz="quarter" idx="12"/>
          </p:nvPr>
        </p:nvSpPr>
        <p:spPr/>
        <p:txBody>
          <a:bodyPr/>
          <a:lstStyle>
            <a:lvl1pPr>
              <a:defRPr/>
            </a:lvl1pPr>
          </a:lstStyle>
          <a:p>
            <a:pPr>
              <a:defRPr/>
            </a:pPr>
            <a:fld id="{57E749C7-12F1-468D-A9A6-A9BB3F0E8FF3}"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4 Recortar y redondear rectángulo de esquina sencilla"/>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5 Triángulo rectángulo"/>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6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1 Título"/>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9" name="4 Marcador de fecha"/>
          <p:cNvSpPr>
            <a:spLocks noGrp="1"/>
          </p:cNvSpPr>
          <p:nvPr>
            <p:ph type="dt" sz="half" idx="10"/>
          </p:nvPr>
        </p:nvSpPr>
        <p:spPr/>
        <p:txBody>
          <a:bodyPr/>
          <a:lstStyle>
            <a:lvl1pPr>
              <a:defRPr/>
            </a:lvl1pPr>
          </a:lstStyle>
          <a:p>
            <a:pPr>
              <a:defRPr/>
            </a:pPr>
            <a:endParaRPr lang="es-ES"/>
          </a:p>
        </p:txBody>
      </p:sp>
      <p:sp>
        <p:nvSpPr>
          <p:cNvPr id="10" name="5 Marcador de pie de página"/>
          <p:cNvSpPr>
            <a:spLocks noGrp="1"/>
          </p:cNvSpPr>
          <p:nvPr>
            <p:ph type="ftr" sz="quarter" idx="11"/>
          </p:nvPr>
        </p:nvSpPr>
        <p:spPr/>
        <p:txBody>
          <a:bodyPr/>
          <a:lstStyle>
            <a:lvl1pPr>
              <a:defRPr/>
            </a:lvl1pPr>
          </a:lstStyle>
          <a:p>
            <a:pPr>
              <a:defRPr/>
            </a:pPr>
            <a:endParaRPr lang="es-ES"/>
          </a:p>
        </p:txBody>
      </p:sp>
      <p:sp>
        <p:nvSpPr>
          <p:cNvPr id="11" name="6 Marcador de número de diapositiva"/>
          <p:cNvSpPr>
            <a:spLocks noGrp="1"/>
          </p:cNvSpPr>
          <p:nvPr>
            <p:ph type="sldNum" sz="quarter" idx="12"/>
          </p:nvPr>
        </p:nvSpPr>
        <p:spPr>
          <a:xfrm>
            <a:off x="8077200" y="6356350"/>
            <a:ext cx="609600" cy="365125"/>
          </a:xfrm>
        </p:spPr>
        <p:txBody>
          <a:bodyPr/>
          <a:lstStyle>
            <a:lvl1pPr>
              <a:defRPr/>
            </a:lvl1pPr>
          </a:lstStyle>
          <a:p>
            <a:pPr>
              <a:defRPr/>
            </a:pPr>
            <a:fld id="{A261E7FF-F96E-481A-A848-2AFA9B5255E1}" type="slidenum">
              <a:rPr lang="es-ES"/>
              <a:pPr>
                <a:defRPr/>
              </a:pPr>
              <a:t>‹Nº›</a:t>
            </a:fld>
            <a:endParaRPr lang="es-E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7 Forma libre"/>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8 Marcador de título"/>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s-ES" smtClean="0"/>
              <a:t>Haga clic para modificar el estilo de título del patrón</a:t>
            </a:r>
            <a:endParaRPr lang="en-US" smtClean="0"/>
          </a:p>
        </p:txBody>
      </p:sp>
      <p:sp>
        <p:nvSpPr>
          <p:cNvPr id="1029" name="29 Marcador de texto"/>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8A5A56AD-75A8-4E5F-83FB-4213501E05C9}" type="slidenum">
              <a:rPr lang="es-ES"/>
              <a:pPr>
                <a:defRPr/>
              </a:pPr>
              <a:t>‹Nº›</a:t>
            </a:fld>
            <a:endParaRPr lang="es-ES" dirty="0"/>
          </a:p>
        </p:txBody>
      </p:sp>
      <p:grpSp>
        <p:nvGrpSpPr>
          <p:cNvPr id="1033" name="1 Grupo"/>
          <p:cNvGrpSpPr>
            <a:grpSpLocks/>
          </p:cNvGrpSpPr>
          <p:nvPr/>
        </p:nvGrpSpPr>
        <p:grpSpPr bwMode="auto">
          <a:xfrm>
            <a:off x="-19050" y="203200"/>
            <a:ext cx="9180513" cy="647700"/>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834" r:id="rId1"/>
    <p:sldLayoutId id="2147483825" r:id="rId2"/>
    <p:sldLayoutId id="2147483835" r:id="rId3"/>
    <p:sldLayoutId id="2147483826" r:id="rId4"/>
    <p:sldLayoutId id="2147483827" r:id="rId5"/>
    <p:sldLayoutId id="2147483828" r:id="rId6"/>
    <p:sldLayoutId id="2147483829" r:id="rId7"/>
    <p:sldLayoutId id="2147483830" r:id="rId8"/>
    <p:sldLayoutId id="2147483836" r:id="rId9"/>
    <p:sldLayoutId id="2147483831" r:id="rId10"/>
    <p:sldLayoutId id="2147483832" r:id="rId11"/>
    <p:sldLayoutId id="2147483833"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0" y="0"/>
            <a:ext cx="9144000" cy="3810000"/>
          </a:xfrm>
          <a:prstGeom prst="rect">
            <a:avLst/>
          </a:prstGeom>
        </p:spPr>
        <p:txBody>
          <a:bodyPr lIns="0" rIns="0" bIns="0" anchor="b"/>
          <a:lstStyle/>
          <a:p>
            <a:pPr algn="ctr" fontAlgn="auto">
              <a:spcAft>
                <a:spcPts val="0"/>
              </a:spcAft>
              <a:defRPr/>
            </a:pPr>
            <a:endParaRPr lang="es-MX" sz="3200" b="1" cap="small" dirty="0">
              <a:solidFill>
                <a:srgbClr val="000099"/>
              </a:solidFill>
              <a:latin typeface="Arial" pitchFamily="34" charset="0"/>
              <a:ea typeface="+mj-ea"/>
              <a:cs typeface="Arial" pitchFamily="34" charset="0"/>
            </a:endParaRPr>
          </a:p>
          <a:p>
            <a:pPr algn="ctr" fontAlgn="auto">
              <a:spcAft>
                <a:spcPts val="0"/>
              </a:spcAft>
              <a:defRPr/>
            </a:pPr>
            <a:endParaRPr lang="es-MX" sz="3200" b="1" cap="small" dirty="0">
              <a:solidFill>
                <a:srgbClr val="000099"/>
              </a:solidFill>
              <a:latin typeface="Arial" pitchFamily="34" charset="0"/>
              <a:ea typeface="+mj-ea"/>
              <a:cs typeface="Arial" pitchFamily="34" charset="0"/>
            </a:endParaRPr>
          </a:p>
          <a:p>
            <a:pPr algn="ctr" fontAlgn="auto">
              <a:spcAft>
                <a:spcPts val="0"/>
              </a:spcAft>
              <a:defRPr/>
            </a:pPr>
            <a:endParaRPr lang="es-MX" sz="3200" b="1" cap="small" dirty="0">
              <a:solidFill>
                <a:srgbClr val="000099"/>
              </a:solidFill>
              <a:latin typeface="Arial" pitchFamily="34" charset="0"/>
              <a:ea typeface="+mj-ea"/>
              <a:cs typeface="Arial" pitchFamily="34" charset="0"/>
            </a:endParaRPr>
          </a:p>
        </p:txBody>
      </p:sp>
      <p:sp>
        <p:nvSpPr>
          <p:cNvPr id="8" name="Text Box 4"/>
          <p:cNvSpPr txBox="1">
            <a:spLocks noChangeArrowheads="1"/>
          </p:cNvSpPr>
          <p:nvPr/>
        </p:nvSpPr>
        <p:spPr bwMode="auto">
          <a:xfrm>
            <a:off x="2133599" y="725131"/>
            <a:ext cx="7238999" cy="492443"/>
          </a:xfrm>
          <a:prstGeom prst="rect">
            <a:avLst/>
          </a:prstGeom>
          <a:noFill/>
          <a:ln w="9525">
            <a:noFill/>
            <a:miter lim="800000"/>
            <a:headEnd/>
            <a:tailEnd/>
          </a:ln>
          <a:effectLst/>
        </p:spPr>
        <p:txBody>
          <a:bodyPr wrap="square">
            <a:spAutoFit/>
          </a:bodyPr>
          <a:lstStyle/>
          <a:p>
            <a:pPr algn="ctr">
              <a:spcBef>
                <a:spcPct val="50000"/>
              </a:spcBef>
              <a:defRPr/>
            </a:pPr>
            <a:r>
              <a:rPr lang="es-ES" sz="2600" b="1" dirty="0" smtClean="0">
                <a:solidFill>
                  <a:srgbClr val="000066"/>
                </a:solidFill>
                <a:cs typeface="+mn-cs"/>
              </a:rPr>
              <a:t>SECRETARÍA </a:t>
            </a:r>
            <a:r>
              <a:rPr lang="es-ES" sz="2600" b="1" dirty="0">
                <a:solidFill>
                  <a:srgbClr val="000066"/>
                </a:solidFill>
                <a:cs typeface="+mn-cs"/>
              </a:rPr>
              <a:t>DE EDUCACIÓN JALISCO</a:t>
            </a:r>
          </a:p>
        </p:txBody>
      </p:sp>
      <p:sp>
        <p:nvSpPr>
          <p:cNvPr id="6" name="5 CuadroTexto"/>
          <p:cNvSpPr txBox="1"/>
          <p:nvPr/>
        </p:nvSpPr>
        <p:spPr>
          <a:xfrm>
            <a:off x="44450" y="3024188"/>
            <a:ext cx="9099550" cy="1277937"/>
          </a:xfrm>
          <a:prstGeom prst="rect">
            <a:avLst/>
          </a:prstGeom>
          <a:noFill/>
        </p:spPr>
        <p:txBody>
          <a:bodyPr>
            <a:spAutoFit/>
          </a:bodyPr>
          <a:lstStyle/>
          <a:p>
            <a:pPr algn="ctr" fontAlgn="auto">
              <a:spcAft>
                <a:spcPts val="0"/>
              </a:spcAft>
              <a:defRPr/>
            </a:pPr>
            <a:r>
              <a:rPr lang="es-MX" sz="2600" b="1" cap="small" dirty="0">
                <a:solidFill>
                  <a:srgbClr val="000099"/>
                </a:solidFill>
                <a:latin typeface="Arial" pitchFamily="34" charset="0"/>
                <a:cs typeface="Arial" pitchFamily="34" charset="0"/>
              </a:rPr>
              <a:t>D I R E C C I Ó N  G E N E R A L  D E </a:t>
            </a:r>
          </a:p>
          <a:p>
            <a:pPr algn="ctr" fontAlgn="auto">
              <a:spcAft>
                <a:spcPts val="0"/>
              </a:spcAft>
              <a:defRPr/>
            </a:pPr>
            <a:r>
              <a:rPr lang="es-MX" sz="2600" b="1" cap="small" dirty="0">
                <a:solidFill>
                  <a:srgbClr val="000099"/>
                </a:solidFill>
                <a:latin typeface="Arial" pitchFamily="34" charset="0"/>
                <a:cs typeface="Arial" pitchFamily="34" charset="0"/>
              </a:rPr>
              <a:t>L A   C O N T R A L O R Í A</a:t>
            </a:r>
            <a:endParaRPr lang="es-ES" sz="2600" b="1" cap="small" dirty="0">
              <a:solidFill>
                <a:srgbClr val="000099"/>
              </a:solidFill>
              <a:latin typeface="Arial" pitchFamily="34" charset="0"/>
              <a:cs typeface="Arial" pitchFamily="34" charset="0"/>
            </a:endParaRPr>
          </a:p>
          <a:p>
            <a:pPr>
              <a:defRPr/>
            </a:pPr>
            <a:endParaRPr lang="es-ES" sz="2500" b="1" dirty="0">
              <a:solidFill>
                <a:srgbClr val="000099"/>
              </a:solidFill>
            </a:endParaRPr>
          </a:p>
        </p:txBody>
      </p:sp>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1" y="685800"/>
            <a:ext cx="2286000" cy="7285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p:cNvSpPr txBox="1">
            <a:spLocks noChangeArrowheads="1"/>
          </p:cNvSpPr>
          <p:nvPr/>
        </p:nvSpPr>
        <p:spPr bwMode="auto">
          <a:xfrm>
            <a:off x="381000" y="0"/>
            <a:ext cx="8305800" cy="3831818"/>
          </a:xfrm>
          <a:prstGeom prst="rect">
            <a:avLst/>
          </a:prstGeom>
          <a:noFill/>
          <a:ln w="9525">
            <a:noFill/>
            <a:miter lim="800000"/>
            <a:headEnd/>
            <a:tailEnd/>
          </a:ln>
          <a:effectLst/>
        </p:spPr>
        <p:txBody>
          <a:bodyPr>
            <a:spAutoFit/>
          </a:bodyPr>
          <a:lstStyle/>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r>
              <a:rPr lang="es-MX" sz="3500" dirty="0">
                <a:ln w="12700">
                  <a:solidFill>
                    <a:schemeClr val="tx2">
                      <a:satMod val="155000"/>
                    </a:schemeClr>
                  </a:solidFill>
                  <a:prstDash val="solid"/>
                </a:ln>
                <a:solidFill>
                  <a:srgbClr val="000099"/>
                </a:solidFill>
                <a:cs typeface="+mn-cs"/>
              </a:rPr>
              <a:t>Documentos Fuente de Información </a:t>
            </a:r>
          </a:p>
          <a:p>
            <a:pPr algn="ctr">
              <a:spcBef>
                <a:spcPts val="0"/>
              </a:spcBef>
              <a:defRPr/>
            </a:pPr>
            <a:r>
              <a:rPr lang="es-MX" sz="3500" dirty="0">
                <a:ln w="12700">
                  <a:solidFill>
                    <a:schemeClr val="tx2">
                      <a:satMod val="155000"/>
                    </a:schemeClr>
                  </a:solidFill>
                  <a:prstDash val="solid"/>
                </a:ln>
                <a:solidFill>
                  <a:srgbClr val="000099"/>
                </a:solidFill>
                <a:cs typeface="+mn-cs"/>
              </a:rPr>
              <a:t>para Auditoría</a:t>
            </a:r>
          </a:p>
          <a:p>
            <a:pPr algn="ctr">
              <a:spcBef>
                <a:spcPts val="0"/>
              </a:spcBef>
              <a:defRPr/>
            </a:pPr>
            <a:endParaRPr lang="es-MX" sz="3500" dirty="0">
              <a:ln w="12700">
                <a:solidFill>
                  <a:schemeClr val="tx2">
                    <a:satMod val="155000"/>
                  </a:schemeClr>
                </a:solidFill>
                <a:prstDash val="solid"/>
              </a:ln>
              <a:solidFill>
                <a:srgbClr val="000099"/>
              </a:solidFill>
              <a:cs typeface="+mn-cs"/>
            </a:endParaRPr>
          </a:p>
        </p:txBody>
      </p:sp>
      <p:sp>
        <p:nvSpPr>
          <p:cNvPr id="10" name="Text Box 3"/>
          <p:cNvSpPr txBox="1">
            <a:spLocks noChangeArrowheads="1"/>
          </p:cNvSpPr>
          <p:nvPr/>
        </p:nvSpPr>
        <p:spPr bwMode="auto">
          <a:xfrm>
            <a:off x="533400" y="914400"/>
            <a:ext cx="8305800" cy="3293209"/>
          </a:xfrm>
          <a:prstGeom prst="rect">
            <a:avLst/>
          </a:prstGeom>
          <a:noFill/>
          <a:ln w="9525">
            <a:noFill/>
            <a:miter lim="800000"/>
            <a:headEnd/>
            <a:tailEnd/>
          </a:ln>
          <a:effectLst/>
        </p:spPr>
        <p:txBody>
          <a:bodyPr>
            <a:spAutoFit/>
          </a:bodyPr>
          <a:lstStyle/>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3500" dirty="0">
              <a:ln w="12700">
                <a:solidFill>
                  <a:schemeClr val="tx2">
                    <a:satMod val="155000"/>
                  </a:schemeClr>
                </a:solidFill>
                <a:prstDash val="solid"/>
              </a:ln>
              <a:solidFill>
                <a:srgbClr val="000099"/>
              </a:solidFill>
              <a:cs typeface="+mn-cs"/>
            </a:endParaRPr>
          </a:p>
          <a:p>
            <a:pPr algn="ctr">
              <a:spcBef>
                <a:spcPts val="0"/>
              </a:spcBef>
              <a:defRPr/>
            </a:pPr>
            <a:r>
              <a:rPr lang="es-MX" sz="3500" dirty="0">
                <a:ln w="12700">
                  <a:solidFill>
                    <a:schemeClr val="tx2">
                      <a:satMod val="155000"/>
                    </a:schemeClr>
                  </a:solidFill>
                  <a:prstDash val="solid"/>
                </a:ln>
                <a:solidFill>
                  <a:srgbClr val="C00000"/>
                </a:solidFill>
                <a:cs typeface="+mn-cs"/>
              </a:rPr>
              <a:t>“ Recursos Humanos ”</a:t>
            </a:r>
            <a:endParaRPr lang="es-ES" sz="3500" dirty="0">
              <a:ln w="12700">
                <a:solidFill>
                  <a:schemeClr val="tx2">
                    <a:satMod val="155000"/>
                  </a:schemeClr>
                </a:solidFill>
                <a:prstDash val="solid"/>
              </a:ln>
              <a:solidFill>
                <a:srgbClr val="C00000"/>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0.70"/>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0" name="Text Box 6"/>
          <p:cNvSpPr txBox="1">
            <a:spLocks noChangeArrowheads="1"/>
          </p:cNvSpPr>
          <p:nvPr/>
        </p:nvSpPr>
        <p:spPr bwMode="auto">
          <a:xfrm>
            <a:off x="533400" y="914400"/>
            <a:ext cx="7086600" cy="1016000"/>
          </a:xfrm>
          <a:prstGeom prst="rect">
            <a:avLst/>
          </a:prstGeom>
          <a:noFill/>
          <a:ln w="9525">
            <a:noFill/>
            <a:miter lim="800000"/>
            <a:headEnd/>
            <a:tailEnd/>
          </a:ln>
          <a:effectLst/>
        </p:spPr>
        <p:txBody>
          <a:bodyPr>
            <a:spAutoFit/>
          </a:bodyPr>
          <a:lstStyle/>
          <a:p>
            <a:pPr>
              <a:defRPr/>
            </a:pPr>
            <a:r>
              <a:rPr lang="es-MX" sz="3200" dirty="0">
                <a:cs typeface="+mn-cs"/>
              </a:rPr>
              <a:t> </a:t>
            </a:r>
            <a:r>
              <a:rPr lang="es-MX" sz="2800" b="1" dirty="0">
                <a:solidFill>
                  <a:srgbClr val="000099"/>
                </a:solidFill>
                <a:cs typeface="+mn-cs"/>
              </a:rPr>
              <a:t>Nómina</a:t>
            </a:r>
          </a:p>
          <a:p>
            <a:pPr>
              <a:defRPr/>
            </a:pPr>
            <a:endParaRPr lang="es-MX" sz="2800" b="1" dirty="0">
              <a:cs typeface="+mn-cs"/>
            </a:endParaRPr>
          </a:p>
        </p:txBody>
      </p:sp>
      <p:sp>
        <p:nvSpPr>
          <p:cNvPr id="11" name="10 CuadroTexto"/>
          <p:cNvSpPr txBox="1">
            <a:spLocks noChangeArrowheads="1"/>
          </p:cNvSpPr>
          <p:nvPr/>
        </p:nvSpPr>
        <p:spPr bwMode="auto">
          <a:xfrm>
            <a:off x="914400" y="1676400"/>
            <a:ext cx="7543800" cy="1446213"/>
          </a:xfrm>
          <a:prstGeom prst="rect">
            <a:avLst/>
          </a:prstGeom>
          <a:noFill/>
          <a:ln w="9525">
            <a:noFill/>
            <a:miter lim="800000"/>
            <a:headEnd/>
            <a:tailEnd/>
          </a:ln>
        </p:spPr>
        <p:txBody>
          <a:bodyPr>
            <a:spAutoFit/>
          </a:bodyPr>
          <a:lstStyle/>
          <a:p>
            <a:pPr marL="457200" indent="-457200" algn="just">
              <a:buFont typeface="Wingdings" pitchFamily="2" charset="2"/>
              <a:buChar char="q"/>
            </a:pPr>
            <a:r>
              <a:rPr lang="es-ES" sz="2200" dirty="0"/>
              <a:t>La nómina debe ser </a:t>
            </a:r>
            <a:r>
              <a:rPr lang="es-ES" sz="2200" dirty="0">
                <a:solidFill>
                  <a:srgbClr val="000099"/>
                </a:solidFill>
              </a:rPr>
              <a:t>firmada en cada renglón </a:t>
            </a:r>
            <a:r>
              <a:rPr lang="es-ES" sz="2200" dirty="0"/>
              <a:t>de cheque o de pago electrónico con la firma autógrafa, tal y como firma cada trabajador en su credencial del IFE.</a:t>
            </a:r>
          </a:p>
        </p:txBody>
      </p:sp>
      <p:sp>
        <p:nvSpPr>
          <p:cNvPr id="18" name="17 CuadroTexto"/>
          <p:cNvSpPr txBox="1">
            <a:spLocks noChangeArrowheads="1"/>
          </p:cNvSpPr>
          <p:nvPr/>
        </p:nvSpPr>
        <p:spPr bwMode="auto">
          <a:xfrm>
            <a:off x="838200" y="2778125"/>
            <a:ext cx="7543800" cy="1446213"/>
          </a:xfrm>
          <a:prstGeom prst="rect">
            <a:avLst/>
          </a:prstGeom>
          <a:noFill/>
          <a:ln w="9525">
            <a:noFill/>
            <a:miter lim="800000"/>
            <a:headEnd/>
            <a:tailEnd/>
          </a:ln>
        </p:spPr>
        <p:txBody>
          <a:bodyPr>
            <a:spAutoFit/>
          </a:bodyPr>
          <a:lstStyle/>
          <a:p>
            <a:pPr marL="457200" indent="-457200" algn="just">
              <a:buFont typeface="Wingdings" pitchFamily="2" charset="2"/>
              <a:buChar char="q"/>
            </a:pPr>
            <a:endParaRPr lang="es-ES" sz="2200" dirty="0"/>
          </a:p>
          <a:p>
            <a:pPr marL="457200" indent="-457200" algn="just">
              <a:buFont typeface="Wingdings" pitchFamily="2" charset="2"/>
              <a:buChar char="q"/>
            </a:pPr>
            <a:r>
              <a:rPr lang="es-ES" sz="2200" dirty="0"/>
              <a:t>Deberá estar firmada </a:t>
            </a:r>
            <a:r>
              <a:rPr lang="es-ES" sz="2200" dirty="0">
                <a:solidFill>
                  <a:srgbClr val="000099"/>
                </a:solidFill>
              </a:rPr>
              <a:t>por el habilitado y Directivo y contener el sello del Plantel.</a:t>
            </a:r>
          </a:p>
          <a:p>
            <a:pPr marL="457200" indent="-457200" algn="just">
              <a:buFont typeface="Wingdings" pitchFamily="2" charset="2"/>
              <a:buChar char="q"/>
            </a:pPr>
            <a:endParaRPr lang="es-ES" sz="2200" dirty="0"/>
          </a:p>
        </p:txBody>
      </p:sp>
      <p:sp>
        <p:nvSpPr>
          <p:cNvPr id="20" name="19 CuadroTexto"/>
          <p:cNvSpPr txBox="1"/>
          <p:nvPr/>
        </p:nvSpPr>
        <p:spPr>
          <a:xfrm>
            <a:off x="914400" y="3768725"/>
            <a:ext cx="7543800" cy="1446213"/>
          </a:xfrm>
          <a:prstGeom prst="rect">
            <a:avLst/>
          </a:prstGeom>
          <a:noFill/>
        </p:spPr>
        <p:txBody>
          <a:bodyPr>
            <a:spAutoFit/>
          </a:bodyPr>
          <a:lstStyle/>
          <a:p>
            <a:pPr marL="363538" indent="-363538" algn="just">
              <a:buFont typeface="Wingdings" pitchFamily="2" charset="2"/>
              <a:buChar char="q"/>
              <a:defRPr/>
            </a:pPr>
            <a:endParaRPr lang="es-MX" sz="2200" dirty="0"/>
          </a:p>
          <a:p>
            <a:pPr marL="363538" indent="-363538" algn="just">
              <a:buFont typeface="Wingdings" pitchFamily="2" charset="2"/>
              <a:buChar char="q"/>
              <a:defRPr/>
            </a:pPr>
            <a:r>
              <a:rPr lang="es-MX" sz="2200" dirty="0"/>
              <a:t>Se deberá </a:t>
            </a:r>
            <a:r>
              <a:rPr lang="es-MX" sz="2200" dirty="0" smtClean="0"/>
              <a:t>contener </a:t>
            </a:r>
            <a:r>
              <a:rPr lang="es-ES" sz="2200" dirty="0">
                <a:solidFill>
                  <a:srgbClr val="000099"/>
                </a:solidFill>
              </a:rPr>
              <a:t>anexo las constancias </a:t>
            </a:r>
            <a:r>
              <a:rPr lang="es-ES" sz="2200" dirty="0" smtClean="0">
                <a:solidFill>
                  <a:srgbClr val="000099"/>
                </a:solidFill>
              </a:rPr>
              <a:t>quincenales </a:t>
            </a:r>
            <a:r>
              <a:rPr lang="es-ES" sz="2200" dirty="0">
                <a:solidFill>
                  <a:srgbClr val="000099"/>
                </a:solidFill>
              </a:rPr>
              <a:t>del personal comisionado y comisión autorizada</a:t>
            </a:r>
          </a:p>
          <a:p>
            <a:pPr marL="457200" indent="-457200" algn="just">
              <a:buFont typeface="Wingdings" pitchFamily="2" charset="2"/>
              <a:buChar char="q"/>
              <a:defRPr/>
            </a:pPr>
            <a:endParaRPr lang="es-ES" sz="2200" dirty="0"/>
          </a:p>
        </p:txBody>
      </p:sp>
      <p:sp>
        <p:nvSpPr>
          <p:cNvPr id="9" name="8 CuadroTexto"/>
          <p:cNvSpPr txBox="1">
            <a:spLocks noChangeArrowheads="1"/>
          </p:cNvSpPr>
          <p:nvPr/>
        </p:nvSpPr>
        <p:spPr bwMode="auto">
          <a:xfrm>
            <a:off x="914400" y="4716463"/>
            <a:ext cx="7543800" cy="1446550"/>
          </a:xfrm>
          <a:prstGeom prst="rect">
            <a:avLst/>
          </a:prstGeom>
          <a:noFill/>
          <a:ln w="9525">
            <a:noFill/>
            <a:miter lim="800000"/>
            <a:headEnd/>
            <a:tailEnd/>
          </a:ln>
        </p:spPr>
        <p:txBody>
          <a:bodyPr>
            <a:spAutoFit/>
          </a:bodyPr>
          <a:lstStyle/>
          <a:p>
            <a:pPr marL="457200" indent="-457200" algn="just">
              <a:buFont typeface="Wingdings" pitchFamily="2" charset="2"/>
              <a:buChar char="q"/>
            </a:pPr>
            <a:endParaRPr lang="es-ES" sz="2200" dirty="0"/>
          </a:p>
          <a:p>
            <a:pPr marL="457200" indent="-457200" algn="just">
              <a:buFont typeface="Wingdings" pitchFamily="2" charset="2"/>
              <a:buChar char="q"/>
            </a:pPr>
            <a:r>
              <a:rPr lang="es-ES" sz="2200" dirty="0"/>
              <a:t>Se debe conservar un archivo por ciclo </a:t>
            </a:r>
            <a:r>
              <a:rPr lang="es-ES" sz="2200" dirty="0" smtClean="0"/>
              <a:t>lectivo, puede ser de forma electrónica.</a:t>
            </a:r>
            <a:endParaRPr lang="es-ES" sz="2200" dirty="0"/>
          </a:p>
          <a:p>
            <a:pPr marL="457200" indent="-457200" algn="just">
              <a:buFont typeface="Wingdings" pitchFamily="2" charset="2"/>
              <a:buChar char="q"/>
            </a:pPr>
            <a:endParaRPr lang="es-ES" sz="22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190"/>
                                        </p:tgtEl>
                                        <p:attrNameLst>
                                          <p:attrName>style.visibility</p:attrName>
                                        </p:attrNameLst>
                                      </p:cBhvr>
                                      <p:to>
                                        <p:strVal val="visible"/>
                                      </p:to>
                                    </p:set>
                                    <p:anim calcmode="lin" valueType="num">
                                      <p:cBhvr additive="base">
                                        <p:cTn id="7" dur="500" fill="hold"/>
                                        <p:tgtEl>
                                          <p:spTgt spid="93190"/>
                                        </p:tgtEl>
                                        <p:attrNameLst>
                                          <p:attrName>ppt_x</p:attrName>
                                        </p:attrNameLst>
                                      </p:cBhvr>
                                      <p:tavLst>
                                        <p:tav tm="0">
                                          <p:val>
                                            <p:strVal val="1+#ppt_w/2"/>
                                          </p:val>
                                        </p:tav>
                                        <p:tav tm="100000">
                                          <p:val>
                                            <p:strVal val="#ppt_x"/>
                                          </p:val>
                                        </p:tav>
                                      </p:tavLst>
                                    </p:anim>
                                    <p:anim calcmode="lin" valueType="num">
                                      <p:cBhvr additive="base">
                                        <p:cTn id="8" dur="500" fill="hold"/>
                                        <p:tgtEl>
                                          <p:spTgt spid="931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wipe(down)">
                                      <p:cBhvr>
                                        <p:cTn id="13" dur="500"/>
                                        <p:tgtEl>
                                          <p:spTgt spid="1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xEl>
                                              <p:pRg st="1" end="1"/>
                                            </p:txEl>
                                          </p:spTgt>
                                        </p:tgtEl>
                                        <p:attrNameLst>
                                          <p:attrName>style.visibility</p:attrName>
                                        </p:attrNameLst>
                                      </p:cBhvr>
                                      <p:to>
                                        <p:strVal val="visible"/>
                                      </p:to>
                                    </p:set>
                                    <p:animEffect transition="in" filter="wipe(down)">
                                      <p:cBhvr>
                                        <p:cTn id="18" dur="500"/>
                                        <p:tgtEl>
                                          <p:spTgt spid="1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0">
                                            <p:txEl>
                                              <p:pRg st="1" end="1"/>
                                            </p:txEl>
                                          </p:spTgt>
                                        </p:tgtEl>
                                        <p:attrNameLst>
                                          <p:attrName>style.visibility</p:attrName>
                                        </p:attrNameLst>
                                      </p:cBhvr>
                                      <p:to>
                                        <p:strVal val="visible"/>
                                      </p:to>
                                    </p:set>
                                    <p:animEffect transition="in" filter="wipe(down)">
                                      <p:cBhvr>
                                        <p:cTn id="23" dur="500"/>
                                        <p:tgtEl>
                                          <p:spTgt spid="20">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wipe(down)">
                                      <p:cBhvr>
                                        <p:cTn id="28"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0" grpId="0"/>
      <p:bldP spid="11" grpId="0" build="allAtOnce"/>
      <p:bldP spid="18" grpId="0" build="allAtOnce"/>
      <p:bldP spid="20" grpId="0" build="p"/>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6"/>
          <p:cNvSpPr txBox="1">
            <a:spLocks noChangeArrowheads="1"/>
          </p:cNvSpPr>
          <p:nvPr/>
        </p:nvSpPr>
        <p:spPr bwMode="auto">
          <a:xfrm>
            <a:off x="533400" y="990600"/>
            <a:ext cx="7086600" cy="584200"/>
          </a:xfrm>
          <a:prstGeom prst="rect">
            <a:avLst/>
          </a:prstGeom>
          <a:noFill/>
          <a:ln w="9525">
            <a:noFill/>
            <a:miter lim="800000"/>
            <a:headEnd/>
            <a:tailEnd/>
          </a:ln>
          <a:effectLst/>
        </p:spPr>
        <p:txBody>
          <a:bodyPr>
            <a:spAutoFit/>
          </a:bodyPr>
          <a:lstStyle/>
          <a:p>
            <a:pPr>
              <a:defRPr/>
            </a:pPr>
            <a:r>
              <a:rPr lang="es-MX" sz="3200" dirty="0">
                <a:solidFill>
                  <a:srgbClr val="000099"/>
                </a:solidFill>
                <a:cs typeface="+mn-cs"/>
              </a:rPr>
              <a:t> </a:t>
            </a:r>
            <a:r>
              <a:rPr lang="es-MX" sz="2800" b="1" dirty="0">
                <a:solidFill>
                  <a:srgbClr val="000099"/>
                </a:solidFill>
                <a:cs typeface="+mn-cs"/>
              </a:rPr>
              <a:t>Identificación del personal</a:t>
            </a:r>
          </a:p>
        </p:txBody>
      </p:sp>
      <p:sp>
        <p:nvSpPr>
          <p:cNvPr id="13" name="Text Box 6"/>
          <p:cNvSpPr txBox="1">
            <a:spLocks noChangeArrowheads="1"/>
          </p:cNvSpPr>
          <p:nvPr/>
        </p:nvSpPr>
        <p:spPr bwMode="auto">
          <a:xfrm>
            <a:off x="685800" y="1981200"/>
            <a:ext cx="8001000" cy="1107996"/>
          </a:xfrm>
          <a:prstGeom prst="rect">
            <a:avLst/>
          </a:prstGeom>
          <a:noFill/>
          <a:ln w="9525">
            <a:noFill/>
            <a:miter lim="800000"/>
            <a:headEnd/>
            <a:tailEnd/>
          </a:ln>
          <a:effectLst/>
        </p:spPr>
        <p:txBody>
          <a:bodyPr>
            <a:spAutoFit/>
          </a:bodyPr>
          <a:lstStyle/>
          <a:p>
            <a:pPr marL="457200" indent="-457200" algn="just">
              <a:buFont typeface="Wingdings" pitchFamily="2" charset="2"/>
              <a:buChar char="q"/>
              <a:defRPr/>
            </a:pPr>
            <a:r>
              <a:rPr lang="es-MX" sz="2200" dirty="0" smtClean="0"/>
              <a:t>Se </a:t>
            </a:r>
            <a:r>
              <a:rPr lang="es-MX" sz="2200" dirty="0" smtClean="0"/>
              <a:t>verifica </a:t>
            </a:r>
            <a:r>
              <a:rPr lang="es-MX" sz="2200" dirty="0" smtClean="0"/>
              <a:t>el </a:t>
            </a:r>
            <a:r>
              <a:rPr lang="es-MX" sz="2200" dirty="0"/>
              <a:t>personal </a:t>
            </a:r>
            <a:r>
              <a:rPr lang="es-MX" sz="2200" dirty="0" smtClean="0"/>
              <a:t>al </a:t>
            </a:r>
            <a:r>
              <a:rPr lang="es-MX" sz="2200" dirty="0"/>
              <a:t>momento de la auditoría y </a:t>
            </a:r>
            <a:r>
              <a:rPr lang="es-MX" sz="2200" dirty="0" smtClean="0"/>
              <a:t>que </a:t>
            </a:r>
            <a:r>
              <a:rPr lang="es-MX" sz="2200" dirty="0"/>
              <a:t>realmente sea al que se le efectúa el </a:t>
            </a:r>
            <a:r>
              <a:rPr lang="es-MX" sz="2200" dirty="0" smtClean="0"/>
              <a:t>pago, así como personas ajenas al </a:t>
            </a:r>
            <a:r>
              <a:rPr lang="es-MX" sz="2200" dirty="0" smtClean="0"/>
              <a:t>plantel.</a:t>
            </a:r>
            <a:endParaRPr lang="es-MX" sz="2200" b="1" dirty="0">
              <a:effectLst>
                <a:outerShdw blurRad="38100" dist="38100" dir="2700000" algn="tl">
                  <a:srgbClr val="C0C0C0"/>
                </a:outerShdw>
              </a:effectLst>
              <a:cs typeface="+mn-cs"/>
            </a:endParaRPr>
          </a:p>
        </p:txBody>
      </p:sp>
      <p:sp>
        <p:nvSpPr>
          <p:cNvPr id="17" name="16 CuadroTexto"/>
          <p:cNvSpPr txBox="1">
            <a:spLocks noChangeArrowheads="1"/>
          </p:cNvSpPr>
          <p:nvPr/>
        </p:nvSpPr>
        <p:spPr bwMode="auto">
          <a:xfrm>
            <a:off x="685800" y="3397250"/>
            <a:ext cx="8001000" cy="1784350"/>
          </a:xfrm>
          <a:prstGeom prst="rect">
            <a:avLst/>
          </a:prstGeom>
          <a:noFill/>
          <a:ln w="9525">
            <a:noFill/>
            <a:miter lim="800000"/>
            <a:headEnd/>
            <a:tailEnd/>
          </a:ln>
        </p:spPr>
        <p:txBody>
          <a:bodyPr>
            <a:spAutoFit/>
          </a:bodyPr>
          <a:lstStyle/>
          <a:p>
            <a:pPr marL="457200" indent="-457200" algn="just">
              <a:buFont typeface="Wingdings" pitchFamily="2" charset="2"/>
              <a:buChar char="q"/>
            </a:pPr>
            <a:r>
              <a:rPr lang="es-MX" sz="2200" dirty="0"/>
              <a:t>Es obligación del Director, </a:t>
            </a:r>
            <a:r>
              <a:rPr lang="es-MX" sz="2200" dirty="0">
                <a:solidFill>
                  <a:srgbClr val="000099"/>
                </a:solidFill>
              </a:rPr>
              <a:t>vigilar que el personal que aparece en nómina labore efectivamente en el plantel</a:t>
            </a:r>
            <a:r>
              <a:rPr lang="es-MX" sz="2200" dirty="0"/>
              <a:t>, salvo los casos que estén debidamente justificados: comisionados oficialmente, licencias con o sin goce de sueldo, </a:t>
            </a:r>
            <a:r>
              <a:rPr lang="es-MX" sz="2200" dirty="0" smtClean="0"/>
              <a:t>constancias y licencias </a:t>
            </a:r>
            <a:r>
              <a:rPr lang="es-MX" sz="2200" dirty="0"/>
              <a:t>médicas.</a:t>
            </a:r>
            <a:endParaRPr lang="es-ES" sz="22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6"/>
          <p:cNvSpPr txBox="1">
            <a:spLocks noChangeArrowheads="1"/>
          </p:cNvSpPr>
          <p:nvPr/>
        </p:nvSpPr>
        <p:spPr bwMode="auto">
          <a:xfrm>
            <a:off x="381000" y="990600"/>
            <a:ext cx="8458200" cy="584200"/>
          </a:xfrm>
          <a:prstGeom prst="rect">
            <a:avLst/>
          </a:prstGeom>
          <a:noFill/>
          <a:ln w="9525">
            <a:noFill/>
            <a:miter lim="800000"/>
            <a:headEnd/>
            <a:tailEnd/>
          </a:ln>
          <a:effectLst/>
        </p:spPr>
        <p:txBody>
          <a:bodyPr>
            <a:spAutoFit/>
          </a:bodyPr>
          <a:lstStyle/>
          <a:p>
            <a:pPr>
              <a:defRPr/>
            </a:pPr>
            <a:r>
              <a:rPr lang="es-MX" sz="3200" dirty="0">
                <a:solidFill>
                  <a:srgbClr val="000099"/>
                </a:solidFill>
                <a:cs typeface="+mn-cs"/>
              </a:rPr>
              <a:t> </a:t>
            </a:r>
            <a:r>
              <a:rPr lang="es-MX" sz="2800" b="1" dirty="0">
                <a:solidFill>
                  <a:srgbClr val="000099"/>
                </a:solidFill>
                <a:cs typeface="+mn-cs"/>
              </a:rPr>
              <a:t>Plantilla de personal </a:t>
            </a:r>
            <a:r>
              <a:rPr lang="es-MX" sz="2000" b="1" dirty="0">
                <a:solidFill>
                  <a:srgbClr val="000099"/>
                </a:solidFill>
                <a:cs typeface="+mn-cs"/>
              </a:rPr>
              <a:t>(Gestión Educativa vía Internet)</a:t>
            </a:r>
            <a:endParaRPr lang="es-MX" sz="2800" b="1" dirty="0">
              <a:solidFill>
                <a:srgbClr val="000099"/>
              </a:solidFill>
              <a:cs typeface="+mn-cs"/>
            </a:endParaRPr>
          </a:p>
        </p:txBody>
      </p:sp>
      <p:sp>
        <p:nvSpPr>
          <p:cNvPr id="17" name="16 CuadroTexto"/>
          <p:cNvSpPr txBox="1"/>
          <p:nvPr/>
        </p:nvSpPr>
        <p:spPr>
          <a:xfrm>
            <a:off x="838200" y="1922463"/>
            <a:ext cx="7772400" cy="1062037"/>
          </a:xfrm>
          <a:prstGeom prst="rect">
            <a:avLst/>
          </a:prstGeom>
          <a:noFill/>
        </p:spPr>
        <p:txBody>
          <a:bodyPr>
            <a:spAutoFit/>
          </a:bodyPr>
          <a:lstStyle/>
          <a:p>
            <a:pPr marL="357188" indent="-357188" algn="just">
              <a:buFont typeface="Wingdings" pitchFamily="2" charset="2"/>
              <a:buChar char="q"/>
              <a:defRPr/>
            </a:pPr>
            <a:r>
              <a:rPr lang="es-MX" sz="2100" dirty="0"/>
              <a:t>Contiene el registro de los datos generales laborales del personal que se encuentre adscrito a un centro de trabajo.</a:t>
            </a:r>
            <a:endParaRPr lang="es-ES" sz="2100" dirty="0"/>
          </a:p>
          <a:p>
            <a:pPr marL="457200" indent="-457200" algn="just">
              <a:buFont typeface="Wingdings" pitchFamily="2" charset="2"/>
              <a:buChar char="q"/>
              <a:defRPr/>
            </a:pPr>
            <a:endParaRPr lang="es-ES" sz="2100" dirty="0"/>
          </a:p>
        </p:txBody>
      </p:sp>
      <p:sp>
        <p:nvSpPr>
          <p:cNvPr id="4" name="3 CuadroTexto"/>
          <p:cNvSpPr txBox="1">
            <a:spLocks noChangeArrowheads="1"/>
          </p:cNvSpPr>
          <p:nvPr/>
        </p:nvSpPr>
        <p:spPr bwMode="auto">
          <a:xfrm>
            <a:off x="838200" y="2447925"/>
            <a:ext cx="7772400" cy="1062038"/>
          </a:xfrm>
          <a:prstGeom prst="rect">
            <a:avLst/>
          </a:prstGeom>
          <a:noFill/>
          <a:ln w="9525">
            <a:noFill/>
            <a:miter lim="800000"/>
            <a:headEnd/>
            <a:tailEnd/>
          </a:ln>
        </p:spPr>
        <p:txBody>
          <a:bodyPr>
            <a:spAutoFit/>
          </a:bodyPr>
          <a:lstStyle/>
          <a:p>
            <a:pPr marL="357188" indent="-357188" algn="just"/>
            <a:endParaRPr lang="es-ES" sz="2100" dirty="0"/>
          </a:p>
          <a:p>
            <a:pPr marL="357188" indent="-357188" algn="just">
              <a:buFont typeface="Wingdings" pitchFamily="2" charset="2"/>
              <a:buChar char="q"/>
            </a:pPr>
            <a:r>
              <a:rPr lang="es-MX" sz="2100" dirty="0"/>
              <a:t>Debe estar conforme a la </a:t>
            </a:r>
            <a:r>
              <a:rPr lang="es-MX" sz="2100" dirty="0">
                <a:solidFill>
                  <a:srgbClr val="000099"/>
                </a:solidFill>
              </a:rPr>
              <a:t>estructura ocupacional </a:t>
            </a:r>
            <a:r>
              <a:rPr lang="es-MX" sz="2100" dirty="0"/>
              <a:t>que está autorizada para el centro de trabajo correspondiente.</a:t>
            </a:r>
          </a:p>
        </p:txBody>
      </p:sp>
      <p:sp>
        <p:nvSpPr>
          <p:cNvPr id="5" name="4 CuadroTexto"/>
          <p:cNvSpPr txBox="1"/>
          <p:nvPr/>
        </p:nvSpPr>
        <p:spPr>
          <a:xfrm>
            <a:off x="838200" y="3281363"/>
            <a:ext cx="7772400" cy="1708150"/>
          </a:xfrm>
          <a:prstGeom prst="rect">
            <a:avLst/>
          </a:prstGeom>
          <a:noFill/>
        </p:spPr>
        <p:txBody>
          <a:bodyPr>
            <a:spAutoFit/>
          </a:bodyPr>
          <a:lstStyle/>
          <a:p>
            <a:pPr algn="just">
              <a:defRPr/>
            </a:pPr>
            <a:endParaRPr lang="es-ES" sz="2100" dirty="0"/>
          </a:p>
          <a:p>
            <a:pPr marL="357188" indent="-357188" algn="just">
              <a:buFont typeface="Wingdings" pitchFamily="2" charset="2"/>
              <a:buChar char="q"/>
              <a:defRPr/>
            </a:pPr>
            <a:r>
              <a:rPr lang="es-MX" sz="2100" dirty="0"/>
              <a:t>Debe </a:t>
            </a:r>
            <a:r>
              <a:rPr lang="es-MX" sz="2100" dirty="0">
                <a:solidFill>
                  <a:srgbClr val="000099"/>
                </a:solidFill>
              </a:rPr>
              <a:t>estar actualizada y entregada a la Supervisión </a:t>
            </a:r>
            <a:r>
              <a:rPr lang="es-MX" sz="2100" dirty="0"/>
              <a:t>de la Zona Escolar, quien a su vez la entrega en la Dirección General de Educación del nivel correspondiente.</a:t>
            </a:r>
            <a:endParaRPr lang="es-ES" sz="2100" dirty="0"/>
          </a:p>
          <a:p>
            <a:pPr marL="457200" indent="-457200" algn="just">
              <a:buFont typeface="Wingdings" pitchFamily="2" charset="2"/>
              <a:buChar char="q"/>
              <a:defRPr/>
            </a:pPr>
            <a:endParaRPr lang="es-ES" sz="2100" dirty="0"/>
          </a:p>
        </p:txBody>
      </p:sp>
      <p:sp>
        <p:nvSpPr>
          <p:cNvPr id="6" name="5 CuadroTexto"/>
          <p:cNvSpPr txBox="1"/>
          <p:nvPr/>
        </p:nvSpPr>
        <p:spPr>
          <a:xfrm>
            <a:off x="838200" y="3873500"/>
            <a:ext cx="7772400" cy="2030413"/>
          </a:xfrm>
          <a:prstGeom prst="rect">
            <a:avLst/>
          </a:prstGeom>
          <a:noFill/>
        </p:spPr>
        <p:txBody>
          <a:bodyPr>
            <a:spAutoFit/>
          </a:bodyPr>
          <a:lstStyle/>
          <a:p>
            <a:pPr algn="just">
              <a:defRPr/>
            </a:pPr>
            <a:endParaRPr lang="es-ES" sz="2100" dirty="0"/>
          </a:p>
          <a:p>
            <a:pPr marL="357188" indent="-357188" algn="just">
              <a:buFont typeface="Wingdings" pitchFamily="2" charset="2"/>
              <a:buChar char="q"/>
              <a:defRPr/>
            </a:pPr>
            <a:endParaRPr lang="es-MX" sz="2100" dirty="0"/>
          </a:p>
          <a:p>
            <a:pPr marL="357188" indent="-357188" algn="just">
              <a:buFont typeface="Wingdings" pitchFamily="2" charset="2"/>
              <a:buChar char="q"/>
              <a:defRPr/>
            </a:pPr>
            <a:endParaRPr lang="es-MX" sz="2100" dirty="0"/>
          </a:p>
          <a:p>
            <a:pPr marL="357188" indent="-357188" algn="just">
              <a:buFont typeface="Wingdings" pitchFamily="2" charset="2"/>
              <a:buChar char="q"/>
              <a:defRPr/>
            </a:pPr>
            <a:r>
              <a:rPr lang="es-MX" sz="2100" dirty="0"/>
              <a:t>Contará con la siguiente información: </a:t>
            </a:r>
            <a:r>
              <a:rPr lang="es-MX" sz="2100" dirty="0">
                <a:solidFill>
                  <a:srgbClr val="000099"/>
                </a:solidFill>
              </a:rPr>
              <a:t>Nombre completo</a:t>
            </a:r>
            <a:r>
              <a:rPr lang="es-ES" sz="2100" dirty="0">
                <a:solidFill>
                  <a:srgbClr val="000099"/>
                </a:solidFill>
              </a:rPr>
              <a:t>, </a:t>
            </a:r>
            <a:r>
              <a:rPr lang="es-MX" sz="2100" dirty="0">
                <a:solidFill>
                  <a:srgbClr val="000099"/>
                </a:solidFill>
              </a:rPr>
              <a:t>Clave presupuestal</a:t>
            </a:r>
            <a:r>
              <a:rPr lang="es-ES" sz="2100" dirty="0">
                <a:solidFill>
                  <a:srgbClr val="000099"/>
                </a:solidFill>
              </a:rPr>
              <a:t>, </a:t>
            </a:r>
            <a:r>
              <a:rPr lang="es-MX" sz="2100" dirty="0">
                <a:solidFill>
                  <a:srgbClr val="000099"/>
                </a:solidFill>
              </a:rPr>
              <a:t>Actividad del personal</a:t>
            </a:r>
            <a:r>
              <a:rPr lang="es-ES" sz="2100" dirty="0">
                <a:solidFill>
                  <a:srgbClr val="000099"/>
                </a:solidFill>
              </a:rPr>
              <a:t> y </a:t>
            </a:r>
            <a:r>
              <a:rPr lang="es-MX" sz="2100" dirty="0">
                <a:solidFill>
                  <a:srgbClr val="000099"/>
                </a:solidFill>
              </a:rPr>
              <a:t>Sello de acuse de la Supervisión. </a:t>
            </a:r>
          </a:p>
        </p:txBody>
      </p:sp>
      <p:sp>
        <p:nvSpPr>
          <p:cNvPr id="7" name="6 CuadroTexto"/>
          <p:cNvSpPr txBox="1"/>
          <p:nvPr/>
        </p:nvSpPr>
        <p:spPr>
          <a:xfrm>
            <a:off x="838200" y="5033963"/>
            <a:ext cx="7772400" cy="1708150"/>
          </a:xfrm>
          <a:prstGeom prst="rect">
            <a:avLst/>
          </a:prstGeom>
          <a:noFill/>
        </p:spPr>
        <p:txBody>
          <a:bodyPr>
            <a:spAutoFit/>
          </a:bodyPr>
          <a:lstStyle/>
          <a:p>
            <a:pPr marL="357188" indent="-357188" algn="just">
              <a:defRPr/>
            </a:pPr>
            <a:endParaRPr lang="es-MX" sz="2100" dirty="0"/>
          </a:p>
          <a:p>
            <a:pPr marL="357188" indent="-357188" algn="just">
              <a:defRPr/>
            </a:pPr>
            <a:r>
              <a:rPr lang="es-ES" sz="2100" dirty="0"/>
              <a:t> </a:t>
            </a:r>
          </a:p>
          <a:p>
            <a:pPr marL="357188" indent="-357188" algn="just">
              <a:buFont typeface="Wingdings" pitchFamily="2" charset="2"/>
              <a:buChar char="q"/>
              <a:defRPr/>
            </a:pPr>
            <a:endParaRPr lang="es-MX" sz="2100" dirty="0"/>
          </a:p>
          <a:p>
            <a:pPr marL="357188" indent="-357188" algn="just">
              <a:buFont typeface="Wingdings" pitchFamily="2" charset="2"/>
              <a:buChar char="q"/>
              <a:defRPr/>
            </a:pPr>
            <a:r>
              <a:rPr lang="es-MX" sz="2100" dirty="0"/>
              <a:t>El plantel tendrá el </a:t>
            </a:r>
            <a:r>
              <a:rPr lang="es-MX" sz="2100" dirty="0">
                <a:solidFill>
                  <a:srgbClr val="000099"/>
                </a:solidFill>
              </a:rPr>
              <a:t>archivo histórico </a:t>
            </a:r>
            <a:r>
              <a:rPr lang="es-MX" sz="2100" dirty="0"/>
              <a:t>de plantillas. </a:t>
            </a:r>
            <a:endParaRPr lang="es-ES" sz="2100" dirty="0"/>
          </a:p>
          <a:p>
            <a:pPr marL="457200" indent="-457200" algn="just">
              <a:buFont typeface="Wingdings" pitchFamily="2" charset="2"/>
              <a:buChar char="q"/>
              <a:defRPr/>
            </a:pPr>
            <a:endParaRPr lang="es-ES" sz="21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4"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6 CuadroTexto"/>
          <p:cNvSpPr txBox="1">
            <a:spLocks noChangeArrowheads="1"/>
          </p:cNvSpPr>
          <p:nvPr/>
        </p:nvSpPr>
        <p:spPr bwMode="auto">
          <a:xfrm>
            <a:off x="1295400" y="1066800"/>
            <a:ext cx="6477000" cy="523220"/>
          </a:xfrm>
          <a:prstGeom prst="rect">
            <a:avLst/>
          </a:prstGeom>
          <a:noFill/>
          <a:ln w="9525">
            <a:noFill/>
            <a:miter lim="800000"/>
            <a:headEnd/>
            <a:tailEnd/>
          </a:ln>
        </p:spPr>
        <p:txBody>
          <a:bodyPr wrap="square">
            <a:spAutoFit/>
          </a:bodyPr>
          <a:lstStyle/>
          <a:p>
            <a:r>
              <a:rPr lang="es-MX" sz="2800" b="1" dirty="0">
                <a:solidFill>
                  <a:srgbClr val="000099"/>
                </a:solidFill>
              </a:rPr>
              <a:t> </a:t>
            </a:r>
            <a:r>
              <a:rPr lang="es-MX" sz="2800" b="1" dirty="0" smtClean="0">
                <a:solidFill>
                  <a:srgbClr val="000099"/>
                </a:solidFill>
              </a:rPr>
              <a:t>Horarios Individuales (Secundarias)</a:t>
            </a:r>
            <a:endParaRPr lang="es-MX" sz="2800" b="1" dirty="0">
              <a:solidFill>
                <a:srgbClr val="000099"/>
              </a:solidFill>
            </a:endParaRPr>
          </a:p>
        </p:txBody>
      </p:sp>
      <p:sp>
        <p:nvSpPr>
          <p:cNvPr id="21" name="Text Box 6"/>
          <p:cNvSpPr txBox="1">
            <a:spLocks noChangeArrowheads="1"/>
          </p:cNvSpPr>
          <p:nvPr/>
        </p:nvSpPr>
        <p:spPr bwMode="auto">
          <a:xfrm>
            <a:off x="1295400" y="1981200"/>
            <a:ext cx="6705600" cy="2400657"/>
          </a:xfrm>
          <a:prstGeom prst="rect">
            <a:avLst/>
          </a:prstGeom>
          <a:noFill/>
          <a:ln w="9525">
            <a:noFill/>
            <a:miter lim="800000"/>
            <a:headEnd/>
            <a:tailEnd/>
          </a:ln>
        </p:spPr>
        <p:txBody>
          <a:bodyPr wrap="square">
            <a:spAutoFit/>
          </a:bodyPr>
          <a:lstStyle/>
          <a:p>
            <a:pPr algn="just">
              <a:lnSpc>
                <a:spcPct val="150000"/>
              </a:lnSpc>
            </a:pPr>
            <a:r>
              <a:rPr lang="es-MX" sz="2500" dirty="0"/>
              <a:t>Se determina si el personal labora el tiempo de jornada de </a:t>
            </a:r>
            <a:r>
              <a:rPr lang="es-MX" sz="2500" dirty="0">
                <a:solidFill>
                  <a:srgbClr val="000099"/>
                </a:solidFill>
              </a:rPr>
              <a:t>acuerdo a </a:t>
            </a:r>
            <a:r>
              <a:rPr lang="es-MX" sz="2500" dirty="0" smtClean="0">
                <a:solidFill>
                  <a:srgbClr val="000099"/>
                </a:solidFill>
              </a:rPr>
              <a:t>su(s) plaza(s) presupuestal(es),</a:t>
            </a:r>
            <a:r>
              <a:rPr lang="es-MX" sz="2500" dirty="0" smtClean="0"/>
              <a:t> </a:t>
            </a:r>
            <a:r>
              <a:rPr lang="es-MX" sz="2500" dirty="0"/>
              <a:t>en la escuela que </a:t>
            </a:r>
            <a:r>
              <a:rPr lang="es-MX" sz="2500" dirty="0" smtClean="0"/>
              <a:t>está </a:t>
            </a:r>
            <a:r>
              <a:rPr lang="es-MX" sz="2500" dirty="0"/>
              <a:t>adscrito.</a:t>
            </a:r>
            <a:endParaRPr lang="es-ES" sz="25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5"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down)">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6"/>
          <p:cNvSpPr txBox="1">
            <a:spLocks noChangeArrowheads="1"/>
          </p:cNvSpPr>
          <p:nvPr/>
        </p:nvSpPr>
        <p:spPr bwMode="auto">
          <a:xfrm>
            <a:off x="533400" y="990600"/>
            <a:ext cx="7086600" cy="954088"/>
          </a:xfrm>
          <a:prstGeom prst="rect">
            <a:avLst/>
          </a:prstGeom>
          <a:noFill/>
          <a:ln w="9525">
            <a:noFill/>
            <a:miter lim="800000"/>
            <a:headEnd/>
            <a:tailEnd/>
          </a:ln>
        </p:spPr>
        <p:txBody>
          <a:bodyPr>
            <a:spAutoFit/>
          </a:bodyPr>
          <a:lstStyle/>
          <a:p>
            <a:r>
              <a:rPr lang="es-MX" sz="2800" b="1">
                <a:solidFill>
                  <a:srgbClr val="000099"/>
                </a:solidFill>
              </a:rPr>
              <a:t>Registro de asistencia</a:t>
            </a:r>
          </a:p>
          <a:p>
            <a:pPr>
              <a:buFont typeface="Wingdings" pitchFamily="2" charset="2"/>
              <a:buChar char="ü"/>
            </a:pPr>
            <a:endParaRPr lang="es-MX" sz="2800" b="1">
              <a:solidFill>
                <a:srgbClr val="000099"/>
              </a:solidFill>
            </a:endParaRPr>
          </a:p>
        </p:txBody>
      </p:sp>
      <p:sp>
        <p:nvSpPr>
          <p:cNvPr id="9" name="Text Box 6"/>
          <p:cNvSpPr txBox="1">
            <a:spLocks noChangeArrowheads="1"/>
          </p:cNvSpPr>
          <p:nvPr/>
        </p:nvSpPr>
        <p:spPr bwMode="auto">
          <a:xfrm>
            <a:off x="533400" y="1752600"/>
            <a:ext cx="7924800" cy="738188"/>
          </a:xfrm>
          <a:prstGeom prst="rect">
            <a:avLst/>
          </a:prstGeom>
          <a:noFill/>
          <a:ln w="9525">
            <a:noFill/>
            <a:miter lim="800000"/>
            <a:headEnd/>
            <a:tailEnd/>
          </a:ln>
        </p:spPr>
        <p:txBody>
          <a:bodyPr>
            <a:spAutoFit/>
          </a:bodyPr>
          <a:lstStyle/>
          <a:p>
            <a:pPr marL="801688" lvl="1" indent="-344488" algn="just">
              <a:buFont typeface="Wingdings" pitchFamily="2" charset="2"/>
              <a:buChar char="q"/>
            </a:pPr>
            <a:r>
              <a:rPr lang="es-MX" sz="2100" dirty="0"/>
              <a:t>El plantel educativo </a:t>
            </a:r>
            <a:r>
              <a:rPr lang="es-MX" sz="2100" dirty="0">
                <a:solidFill>
                  <a:srgbClr val="000099"/>
                </a:solidFill>
              </a:rPr>
              <a:t>deberá contar con un registro </a:t>
            </a:r>
            <a:r>
              <a:rPr lang="es-MX" sz="2100" dirty="0"/>
              <a:t>de control de </a:t>
            </a:r>
            <a:r>
              <a:rPr lang="es-MX" sz="2100" dirty="0" smtClean="0"/>
              <a:t>asistencia de entrada y salida.</a:t>
            </a:r>
            <a:endParaRPr lang="es-MX" sz="2100" dirty="0"/>
          </a:p>
        </p:txBody>
      </p:sp>
      <p:sp>
        <p:nvSpPr>
          <p:cNvPr id="10" name="Text Box 6"/>
          <p:cNvSpPr txBox="1">
            <a:spLocks noChangeArrowheads="1"/>
          </p:cNvSpPr>
          <p:nvPr/>
        </p:nvSpPr>
        <p:spPr bwMode="auto">
          <a:xfrm>
            <a:off x="533400" y="2514600"/>
            <a:ext cx="7924800" cy="738188"/>
          </a:xfrm>
          <a:prstGeom prst="rect">
            <a:avLst/>
          </a:prstGeom>
          <a:noFill/>
          <a:ln w="9525">
            <a:noFill/>
            <a:miter lim="800000"/>
            <a:headEnd/>
            <a:tailEnd/>
          </a:ln>
        </p:spPr>
        <p:txBody>
          <a:bodyPr>
            <a:spAutoFit/>
          </a:bodyPr>
          <a:lstStyle/>
          <a:p>
            <a:pPr marL="801688" lvl="1" indent="-344488" algn="just">
              <a:buFont typeface="Wingdings" pitchFamily="2" charset="2"/>
              <a:buChar char="q"/>
            </a:pPr>
            <a:r>
              <a:rPr lang="es-MX" sz="2100" dirty="0" smtClean="0"/>
              <a:t>El registro de asistencia </a:t>
            </a:r>
            <a:r>
              <a:rPr lang="es-MX" sz="2100" dirty="0"/>
              <a:t>n</a:t>
            </a:r>
            <a:r>
              <a:rPr lang="es-ES" sz="2100" dirty="0"/>
              <a:t>o deberá contener </a:t>
            </a:r>
            <a:r>
              <a:rPr lang="es-ES" sz="2100" dirty="0">
                <a:solidFill>
                  <a:srgbClr val="000099"/>
                </a:solidFill>
              </a:rPr>
              <a:t>borrones, ni tachaduras, correcciones o enmendaduras.</a:t>
            </a:r>
          </a:p>
        </p:txBody>
      </p:sp>
      <p:sp>
        <p:nvSpPr>
          <p:cNvPr id="11" name="Text Box 6"/>
          <p:cNvSpPr txBox="1">
            <a:spLocks noChangeArrowheads="1"/>
          </p:cNvSpPr>
          <p:nvPr/>
        </p:nvSpPr>
        <p:spPr bwMode="auto">
          <a:xfrm>
            <a:off x="533400" y="3276600"/>
            <a:ext cx="7924800" cy="738188"/>
          </a:xfrm>
          <a:prstGeom prst="rect">
            <a:avLst/>
          </a:prstGeom>
          <a:noFill/>
          <a:ln w="9525">
            <a:noFill/>
            <a:miter lim="800000"/>
            <a:headEnd/>
            <a:tailEnd/>
          </a:ln>
        </p:spPr>
        <p:txBody>
          <a:bodyPr>
            <a:spAutoFit/>
          </a:bodyPr>
          <a:lstStyle/>
          <a:p>
            <a:pPr marL="801688" lvl="1" indent="-344488" algn="just">
              <a:buFont typeface="Wingdings" pitchFamily="2" charset="2"/>
              <a:buChar char="q"/>
            </a:pPr>
            <a:r>
              <a:rPr lang="es-MX" sz="2100" dirty="0"/>
              <a:t> N</a:t>
            </a:r>
            <a:r>
              <a:rPr lang="es-ES" sz="2100" dirty="0"/>
              <a:t>o debe contener </a:t>
            </a:r>
            <a:r>
              <a:rPr lang="es-ES" sz="2100" dirty="0">
                <a:solidFill>
                  <a:srgbClr val="000099"/>
                </a:solidFill>
              </a:rPr>
              <a:t>espacios en blanco sin cancelar, de fechas anteriores a la revisión.</a:t>
            </a:r>
          </a:p>
        </p:txBody>
      </p:sp>
      <p:sp>
        <p:nvSpPr>
          <p:cNvPr id="13" name="Text Box 6"/>
          <p:cNvSpPr txBox="1">
            <a:spLocks noChangeArrowheads="1"/>
          </p:cNvSpPr>
          <p:nvPr/>
        </p:nvSpPr>
        <p:spPr bwMode="auto">
          <a:xfrm>
            <a:off x="533400" y="4038600"/>
            <a:ext cx="7924800" cy="738188"/>
          </a:xfrm>
          <a:prstGeom prst="rect">
            <a:avLst/>
          </a:prstGeom>
          <a:noFill/>
          <a:ln w="9525">
            <a:noFill/>
            <a:miter lim="800000"/>
            <a:headEnd/>
            <a:tailEnd/>
          </a:ln>
        </p:spPr>
        <p:txBody>
          <a:bodyPr>
            <a:spAutoFit/>
          </a:bodyPr>
          <a:lstStyle/>
          <a:p>
            <a:pPr marL="801688" lvl="1" indent="-344488" algn="just">
              <a:buFont typeface="Wingdings" pitchFamily="2" charset="2"/>
              <a:buChar char="q"/>
            </a:pPr>
            <a:r>
              <a:rPr lang="es-ES" sz="2100" dirty="0"/>
              <a:t> Debe estar </a:t>
            </a:r>
            <a:r>
              <a:rPr lang="es-ES" sz="2100" dirty="0">
                <a:solidFill>
                  <a:srgbClr val="000099"/>
                </a:solidFill>
              </a:rPr>
              <a:t>fechado y contener la totalidad de datos del plantel escolar.</a:t>
            </a:r>
          </a:p>
        </p:txBody>
      </p:sp>
      <p:sp>
        <p:nvSpPr>
          <p:cNvPr id="14" name="Text Box 6"/>
          <p:cNvSpPr txBox="1">
            <a:spLocks noChangeArrowheads="1"/>
          </p:cNvSpPr>
          <p:nvPr/>
        </p:nvSpPr>
        <p:spPr bwMode="auto">
          <a:xfrm>
            <a:off x="533400" y="4867275"/>
            <a:ext cx="7924800" cy="674688"/>
          </a:xfrm>
          <a:prstGeom prst="rect">
            <a:avLst/>
          </a:prstGeom>
          <a:noFill/>
          <a:ln w="9525">
            <a:noFill/>
            <a:miter lim="800000"/>
            <a:headEnd/>
            <a:tailEnd/>
          </a:ln>
        </p:spPr>
        <p:txBody>
          <a:bodyPr>
            <a:spAutoFit/>
          </a:bodyPr>
          <a:lstStyle/>
          <a:p>
            <a:pPr marL="801688" lvl="1" indent="-344488" algn="just">
              <a:lnSpc>
                <a:spcPct val="90000"/>
              </a:lnSpc>
              <a:buFont typeface="Wingdings" pitchFamily="2" charset="2"/>
              <a:buChar char="q"/>
            </a:pPr>
            <a:r>
              <a:rPr lang="es-ES" sz="2100" dirty="0"/>
              <a:t> Deberá estar </a:t>
            </a:r>
            <a:r>
              <a:rPr lang="es-ES" sz="2100" dirty="0">
                <a:solidFill>
                  <a:srgbClr val="000099"/>
                </a:solidFill>
              </a:rPr>
              <a:t>foliado</a:t>
            </a:r>
            <a:r>
              <a:rPr lang="es-ES" sz="2100" dirty="0"/>
              <a:t> en su totalidad por cada ciclo escolar.</a:t>
            </a:r>
          </a:p>
        </p:txBody>
      </p:sp>
      <p:sp>
        <p:nvSpPr>
          <p:cNvPr id="15" name="Text Box 6"/>
          <p:cNvSpPr txBox="1">
            <a:spLocks noChangeArrowheads="1"/>
          </p:cNvSpPr>
          <p:nvPr/>
        </p:nvSpPr>
        <p:spPr bwMode="auto">
          <a:xfrm>
            <a:off x="533400" y="5510213"/>
            <a:ext cx="7924800" cy="738187"/>
          </a:xfrm>
          <a:prstGeom prst="rect">
            <a:avLst/>
          </a:prstGeom>
          <a:noFill/>
          <a:ln w="9525">
            <a:noFill/>
            <a:miter lim="800000"/>
            <a:headEnd/>
            <a:tailEnd/>
          </a:ln>
        </p:spPr>
        <p:txBody>
          <a:bodyPr>
            <a:spAutoFit/>
          </a:bodyPr>
          <a:lstStyle/>
          <a:p>
            <a:pPr marL="801688" lvl="1" indent="-344488" algn="just">
              <a:buFont typeface="Wingdings" pitchFamily="2" charset="2"/>
              <a:buChar char="q"/>
            </a:pPr>
            <a:r>
              <a:rPr lang="es-ES" sz="2100" dirty="0"/>
              <a:t> Deberá de </a:t>
            </a:r>
            <a:r>
              <a:rPr lang="es-ES" sz="2100" dirty="0">
                <a:solidFill>
                  <a:srgbClr val="000099"/>
                </a:solidFill>
              </a:rPr>
              <a:t>coincidir la firma</a:t>
            </a:r>
            <a:r>
              <a:rPr lang="es-ES" sz="2100" dirty="0"/>
              <a:t> estampada en el registro de asistencia, contra la firma de la identificación del IFE.</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down)">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ox(i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ox(in)">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p:bldP spid="10" grpId="0"/>
      <p:bldP spid="11"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6 CuadroTexto"/>
          <p:cNvSpPr txBox="1">
            <a:spLocks noChangeArrowheads="1"/>
          </p:cNvSpPr>
          <p:nvPr/>
        </p:nvSpPr>
        <p:spPr bwMode="auto">
          <a:xfrm>
            <a:off x="533400" y="990600"/>
            <a:ext cx="8305800" cy="584200"/>
          </a:xfrm>
          <a:prstGeom prst="rect">
            <a:avLst/>
          </a:prstGeom>
          <a:noFill/>
          <a:ln w="9525">
            <a:noFill/>
            <a:miter lim="800000"/>
            <a:headEnd/>
            <a:tailEnd/>
          </a:ln>
        </p:spPr>
        <p:txBody>
          <a:bodyPr>
            <a:spAutoFit/>
          </a:bodyPr>
          <a:lstStyle/>
          <a:p>
            <a:r>
              <a:rPr lang="es-MX" sz="3200" b="1">
                <a:solidFill>
                  <a:srgbClr val="000099"/>
                </a:solidFill>
              </a:rPr>
              <a:t> </a:t>
            </a:r>
            <a:r>
              <a:rPr lang="es-MX" sz="2800" b="1">
                <a:solidFill>
                  <a:srgbClr val="000099"/>
                </a:solidFill>
              </a:rPr>
              <a:t>Reporte mensual de incidencias</a:t>
            </a:r>
          </a:p>
        </p:txBody>
      </p:sp>
      <p:sp>
        <p:nvSpPr>
          <p:cNvPr id="21" name="Text Box 6"/>
          <p:cNvSpPr txBox="1">
            <a:spLocks noChangeArrowheads="1"/>
          </p:cNvSpPr>
          <p:nvPr/>
        </p:nvSpPr>
        <p:spPr bwMode="auto">
          <a:xfrm>
            <a:off x="838200" y="1828800"/>
            <a:ext cx="7543800" cy="3000375"/>
          </a:xfrm>
          <a:prstGeom prst="rect">
            <a:avLst/>
          </a:prstGeom>
          <a:noFill/>
          <a:ln w="9525">
            <a:noFill/>
            <a:miter lim="800000"/>
            <a:headEnd/>
            <a:tailEnd/>
          </a:ln>
        </p:spPr>
        <p:txBody>
          <a:bodyPr>
            <a:spAutoFit/>
          </a:bodyPr>
          <a:lstStyle/>
          <a:p>
            <a:pPr marL="449263" indent="-449263" algn="just">
              <a:lnSpc>
                <a:spcPct val="150000"/>
              </a:lnSpc>
              <a:buFont typeface="Wingdings" pitchFamily="2" charset="2"/>
              <a:buChar char="q"/>
            </a:pPr>
            <a:r>
              <a:rPr lang="es-MX" sz="2100" dirty="0"/>
              <a:t> Se </a:t>
            </a:r>
            <a:r>
              <a:rPr lang="es-MX" sz="2100" dirty="0">
                <a:solidFill>
                  <a:srgbClr val="000099"/>
                </a:solidFill>
              </a:rPr>
              <a:t>deberá  realizar el reporte de faltas y retardos</a:t>
            </a:r>
            <a:r>
              <a:rPr lang="es-MX" sz="2100" dirty="0"/>
              <a:t> con información completa y </a:t>
            </a:r>
            <a:r>
              <a:rPr lang="es-MX" sz="2100" dirty="0" smtClean="0"/>
              <a:t>veraz </a:t>
            </a:r>
            <a:r>
              <a:rPr lang="es-MX" sz="2100" dirty="0"/>
              <a:t>de las incidencias del personal </a:t>
            </a:r>
            <a:r>
              <a:rPr lang="es-MX" sz="2100" dirty="0" smtClean="0"/>
              <a:t>a la </a:t>
            </a:r>
            <a:r>
              <a:rPr lang="es-MX" sz="2100" dirty="0"/>
              <a:t>Dirección General de Personal a través del </a:t>
            </a:r>
            <a:r>
              <a:rPr lang="es-MX" sz="2100" dirty="0">
                <a:solidFill>
                  <a:srgbClr val="000099"/>
                </a:solidFill>
              </a:rPr>
              <a:t>Departamento de Control de Asistencia del Subsistema Estatal </a:t>
            </a:r>
            <a:r>
              <a:rPr lang="es-MX" sz="2100" dirty="0"/>
              <a:t>que se localiza en Av. Prolongación Alcalde </a:t>
            </a:r>
            <a:r>
              <a:rPr lang="es-MX" sz="2100" dirty="0" smtClean="0"/>
              <a:t>1351, </a:t>
            </a:r>
            <a:r>
              <a:rPr lang="es-MX" sz="2100" dirty="0"/>
              <a:t>Edificio “C</a:t>
            </a:r>
            <a:r>
              <a:rPr lang="es-MX" sz="2100" dirty="0" smtClean="0"/>
              <a:t>”, </a:t>
            </a:r>
            <a:r>
              <a:rPr lang="es-MX" sz="2100" dirty="0"/>
              <a:t>planta </a:t>
            </a:r>
            <a:r>
              <a:rPr lang="es-MX" sz="2100" dirty="0" smtClean="0"/>
              <a:t>baja, </a:t>
            </a:r>
            <a:r>
              <a:rPr lang="es-MX" sz="2100" dirty="0"/>
              <a:t>en horario de 9:00 am a 8:00 pm.</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5"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down)">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6"/>
          <p:cNvSpPr txBox="1">
            <a:spLocks noChangeArrowheads="1"/>
          </p:cNvSpPr>
          <p:nvPr/>
        </p:nvSpPr>
        <p:spPr bwMode="auto">
          <a:xfrm>
            <a:off x="533400" y="762000"/>
            <a:ext cx="8001000" cy="584200"/>
          </a:xfrm>
          <a:prstGeom prst="rect">
            <a:avLst/>
          </a:prstGeom>
          <a:noFill/>
          <a:ln w="9525">
            <a:noFill/>
            <a:miter lim="800000"/>
            <a:headEnd/>
            <a:tailEnd/>
          </a:ln>
          <a:effectLst/>
        </p:spPr>
        <p:txBody>
          <a:bodyPr>
            <a:spAutoFit/>
          </a:bodyPr>
          <a:lstStyle/>
          <a:p>
            <a:pPr>
              <a:defRPr/>
            </a:pPr>
            <a:r>
              <a:rPr lang="es-MX" sz="3200" b="1" dirty="0">
                <a:solidFill>
                  <a:srgbClr val="000099"/>
                </a:solidFill>
                <a:cs typeface="+mn-cs"/>
              </a:rPr>
              <a:t> </a:t>
            </a:r>
            <a:r>
              <a:rPr lang="es-MX" sz="2800" b="1" dirty="0">
                <a:solidFill>
                  <a:srgbClr val="000099"/>
                </a:solidFill>
                <a:cs typeface="+mn-cs"/>
              </a:rPr>
              <a:t>Personal con comisión de adscripción.</a:t>
            </a:r>
          </a:p>
        </p:txBody>
      </p:sp>
      <p:sp>
        <p:nvSpPr>
          <p:cNvPr id="9" name="Text Box 6"/>
          <p:cNvSpPr txBox="1">
            <a:spLocks noChangeArrowheads="1"/>
          </p:cNvSpPr>
          <p:nvPr/>
        </p:nvSpPr>
        <p:spPr bwMode="auto">
          <a:xfrm>
            <a:off x="457200" y="1524000"/>
            <a:ext cx="8153400" cy="1384300"/>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100" dirty="0">
                <a:solidFill>
                  <a:srgbClr val="000099"/>
                </a:solidFill>
              </a:rPr>
              <a:t>La comisión de adscripción</a:t>
            </a:r>
            <a:r>
              <a:rPr lang="es-MX" sz="2100" dirty="0"/>
              <a:t>: se refiere al personal que temporalmente </a:t>
            </a:r>
            <a:r>
              <a:rPr lang="es-MX" sz="2100" dirty="0">
                <a:solidFill>
                  <a:srgbClr val="000099"/>
                </a:solidFill>
              </a:rPr>
              <a:t>desempeña sus labores en Centros de Trabajo distintos al de su adscrip</a:t>
            </a:r>
            <a:r>
              <a:rPr lang="es-MX" sz="2100" dirty="0"/>
              <a:t>ción original, siempre y cuando no cambie su techo financiero.</a:t>
            </a:r>
            <a:endParaRPr lang="es-ES" sz="2100" dirty="0"/>
          </a:p>
        </p:txBody>
      </p:sp>
      <p:sp>
        <p:nvSpPr>
          <p:cNvPr id="10" name="Text Box 6"/>
          <p:cNvSpPr txBox="1">
            <a:spLocks noChangeArrowheads="1"/>
          </p:cNvSpPr>
          <p:nvPr/>
        </p:nvSpPr>
        <p:spPr bwMode="auto">
          <a:xfrm>
            <a:off x="457200" y="2895600"/>
            <a:ext cx="8153400" cy="1062038"/>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100" dirty="0"/>
              <a:t> </a:t>
            </a:r>
            <a:r>
              <a:rPr lang="es-MX" sz="2100" dirty="0">
                <a:solidFill>
                  <a:srgbClr val="000099"/>
                </a:solidFill>
              </a:rPr>
              <a:t>El</a:t>
            </a:r>
            <a:r>
              <a:rPr lang="es-ES" sz="2100" dirty="0">
                <a:solidFill>
                  <a:srgbClr val="000099"/>
                </a:solidFill>
              </a:rPr>
              <a:t> personal comisionado</a:t>
            </a:r>
            <a:r>
              <a:rPr lang="es-ES" sz="2100" dirty="0"/>
              <a:t>, presentará su oficio de comisión, autorizado exclusivamente por el Coordinador de Administración de la </a:t>
            </a:r>
            <a:r>
              <a:rPr lang="es-ES" sz="2100" dirty="0" smtClean="0"/>
              <a:t>Secretaría (</a:t>
            </a:r>
            <a:r>
              <a:rPr lang="es-ES" sz="2100" dirty="0" smtClean="0">
                <a:solidFill>
                  <a:srgbClr val="000099"/>
                </a:solidFill>
              </a:rPr>
              <a:t>no solicitud de comisión</a:t>
            </a:r>
            <a:r>
              <a:rPr lang="es-ES" sz="2100" dirty="0" smtClean="0"/>
              <a:t>).</a:t>
            </a:r>
            <a:endParaRPr lang="es-ES" sz="2100" dirty="0"/>
          </a:p>
        </p:txBody>
      </p:sp>
      <p:sp>
        <p:nvSpPr>
          <p:cNvPr id="11" name="Text Box 6"/>
          <p:cNvSpPr txBox="1">
            <a:spLocks noChangeArrowheads="1"/>
          </p:cNvSpPr>
          <p:nvPr/>
        </p:nvSpPr>
        <p:spPr bwMode="auto">
          <a:xfrm>
            <a:off x="457200" y="3986212"/>
            <a:ext cx="8153400" cy="738188"/>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100" dirty="0">
                <a:solidFill>
                  <a:srgbClr val="000099"/>
                </a:solidFill>
              </a:rPr>
              <a:t>El personal con comisión </a:t>
            </a:r>
            <a:r>
              <a:rPr lang="es-MX" sz="2100" dirty="0"/>
              <a:t>realiza las funciones de acuerdo a lo establecido en el oficio de comisión</a:t>
            </a:r>
            <a:r>
              <a:rPr lang="es-ES" sz="2100" dirty="0"/>
              <a:t>.</a:t>
            </a:r>
          </a:p>
        </p:txBody>
      </p:sp>
      <p:sp>
        <p:nvSpPr>
          <p:cNvPr id="13" name="Text Box 6"/>
          <p:cNvSpPr txBox="1">
            <a:spLocks noChangeArrowheads="1"/>
          </p:cNvSpPr>
          <p:nvPr/>
        </p:nvSpPr>
        <p:spPr bwMode="auto">
          <a:xfrm>
            <a:off x="457200" y="4724400"/>
            <a:ext cx="8153400" cy="1062038"/>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100" dirty="0"/>
              <a:t>El Director del plantel o del área </a:t>
            </a:r>
            <a:r>
              <a:rPr lang="es-MX" sz="2100" dirty="0">
                <a:solidFill>
                  <a:srgbClr val="000099"/>
                </a:solidFill>
              </a:rPr>
              <a:t>debe presentar al Supervisor, el Informe Bimestral de Labores </a:t>
            </a:r>
            <a:r>
              <a:rPr lang="es-MX" sz="2100" dirty="0"/>
              <a:t>de cada uno de los trabajadores comisionados</a:t>
            </a:r>
            <a:r>
              <a:rPr lang="es-ES" sz="2100" dirty="0"/>
              <a:t> en su Centro de Trabajo.</a:t>
            </a:r>
          </a:p>
        </p:txBody>
      </p:sp>
      <p:sp>
        <p:nvSpPr>
          <p:cNvPr id="14" name="Text Box 6"/>
          <p:cNvSpPr txBox="1">
            <a:spLocks noChangeArrowheads="1"/>
          </p:cNvSpPr>
          <p:nvPr/>
        </p:nvSpPr>
        <p:spPr bwMode="auto">
          <a:xfrm>
            <a:off x="457200" y="5510213"/>
            <a:ext cx="8153400" cy="1062037"/>
          </a:xfrm>
          <a:prstGeom prst="rect">
            <a:avLst/>
          </a:prstGeom>
          <a:noFill/>
          <a:ln w="9525">
            <a:noFill/>
            <a:miter lim="800000"/>
            <a:headEnd/>
            <a:tailEnd/>
          </a:ln>
        </p:spPr>
        <p:txBody>
          <a:bodyPr>
            <a:spAutoFit/>
          </a:bodyPr>
          <a:lstStyle/>
          <a:p>
            <a:pPr marL="806450" lvl="1" indent="-349250" algn="just">
              <a:buFont typeface="Wingdings" pitchFamily="2" charset="2"/>
              <a:buChar char="q"/>
            </a:pPr>
            <a:endParaRPr lang="es-MX" sz="2100" dirty="0"/>
          </a:p>
          <a:p>
            <a:pPr marL="806450" lvl="1" indent="-349250" algn="just">
              <a:buFont typeface="Wingdings" pitchFamily="2" charset="2"/>
              <a:buChar char="q"/>
            </a:pPr>
            <a:r>
              <a:rPr lang="es-MX" sz="2100" dirty="0"/>
              <a:t>El plantel </a:t>
            </a:r>
            <a:r>
              <a:rPr lang="es-MX" sz="2100" dirty="0">
                <a:solidFill>
                  <a:srgbClr val="000099"/>
                </a:solidFill>
              </a:rPr>
              <a:t>deberá conservar los informes </a:t>
            </a:r>
            <a:r>
              <a:rPr lang="es-MX" sz="2100" dirty="0"/>
              <a:t>de labores bimestrales de cada uno de los trabajadores comisionados</a:t>
            </a:r>
            <a:r>
              <a:rPr lang="es-ES" sz="2100" dirty="0"/>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ox(i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6"/>
          <p:cNvSpPr txBox="1">
            <a:spLocks noChangeArrowheads="1"/>
          </p:cNvSpPr>
          <p:nvPr/>
        </p:nvSpPr>
        <p:spPr bwMode="auto">
          <a:xfrm>
            <a:off x="533400" y="1371600"/>
            <a:ext cx="8153400" cy="708025"/>
          </a:xfrm>
          <a:prstGeom prst="rect">
            <a:avLst/>
          </a:prstGeom>
          <a:noFill/>
          <a:ln w="9525">
            <a:noFill/>
            <a:miter lim="800000"/>
            <a:headEnd/>
            <a:tailEnd/>
          </a:ln>
        </p:spPr>
        <p:txBody>
          <a:bodyPr>
            <a:spAutoFit/>
          </a:bodyPr>
          <a:lstStyle/>
          <a:p>
            <a:pPr marL="354013" lvl="3" indent="-354013" algn="just">
              <a:buFont typeface="Wingdings" pitchFamily="2" charset="2"/>
              <a:buChar char="q"/>
            </a:pPr>
            <a:r>
              <a:rPr lang="es-MX" sz="2000"/>
              <a:t>Nombre completo y firma del Titular del Centro de Trabajo, donde realmente pertenece laboralmente el trabajador. </a:t>
            </a:r>
            <a:endParaRPr lang="es-ES" sz="2000"/>
          </a:p>
        </p:txBody>
      </p:sp>
      <p:sp>
        <p:nvSpPr>
          <p:cNvPr id="11" name="Text Box 6"/>
          <p:cNvSpPr txBox="1">
            <a:spLocks noChangeArrowheads="1"/>
          </p:cNvSpPr>
          <p:nvPr/>
        </p:nvSpPr>
        <p:spPr bwMode="auto">
          <a:xfrm>
            <a:off x="533400" y="2590800"/>
            <a:ext cx="81534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Puesto o actividad que desempeña.</a:t>
            </a:r>
            <a:endParaRPr lang="es-ES" sz="2000"/>
          </a:p>
        </p:txBody>
      </p:sp>
      <p:sp>
        <p:nvSpPr>
          <p:cNvPr id="13" name="Text Box 6"/>
          <p:cNvSpPr txBox="1">
            <a:spLocks noChangeArrowheads="1"/>
          </p:cNvSpPr>
          <p:nvPr/>
        </p:nvSpPr>
        <p:spPr bwMode="auto">
          <a:xfrm>
            <a:off x="533400" y="2209800"/>
            <a:ext cx="81534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Nombre completo del trabajador.</a:t>
            </a:r>
            <a:endParaRPr lang="es-ES" sz="2000"/>
          </a:p>
        </p:txBody>
      </p:sp>
      <p:sp>
        <p:nvSpPr>
          <p:cNvPr id="14" name="Text Box 6"/>
          <p:cNvSpPr txBox="1">
            <a:spLocks noChangeArrowheads="1"/>
          </p:cNvSpPr>
          <p:nvPr/>
        </p:nvSpPr>
        <p:spPr bwMode="auto">
          <a:xfrm>
            <a:off x="533400" y="2971800"/>
            <a:ext cx="81534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Tipo de nombramiento (Si es de Base o de Confianza).</a:t>
            </a:r>
            <a:endParaRPr lang="es-ES" sz="2000"/>
          </a:p>
        </p:txBody>
      </p:sp>
      <p:sp>
        <p:nvSpPr>
          <p:cNvPr id="15" name="Text Box 6"/>
          <p:cNvSpPr txBox="1">
            <a:spLocks noChangeArrowheads="1"/>
          </p:cNvSpPr>
          <p:nvPr/>
        </p:nvSpPr>
        <p:spPr bwMode="auto">
          <a:xfrm>
            <a:off x="533400" y="3429000"/>
            <a:ext cx="84582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Filiación o R.F.C. a 13 posiciones (incluyendo homonimia).</a:t>
            </a:r>
            <a:endParaRPr lang="es-ES" sz="2000"/>
          </a:p>
        </p:txBody>
      </p:sp>
      <p:sp>
        <p:nvSpPr>
          <p:cNvPr id="17" name="Text Box 6"/>
          <p:cNvSpPr txBox="1">
            <a:spLocks noChangeArrowheads="1"/>
          </p:cNvSpPr>
          <p:nvPr/>
        </p:nvSpPr>
        <p:spPr bwMode="auto">
          <a:xfrm>
            <a:off x="533400" y="3886200"/>
            <a:ext cx="84582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Fecha de ingreso a la Secretaría de Educación.</a:t>
            </a:r>
            <a:endParaRPr lang="es-ES" sz="2000"/>
          </a:p>
        </p:txBody>
      </p:sp>
      <p:sp>
        <p:nvSpPr>
          <p:cNvPr id="18" name="Text Box 6"/>
          <p:cNvSpPr txBox="1">
            <a:spLocks noChangeArrowheads="1"/>
          </p:cNvSpPr>
          <p:nvPr/>
        </p:nvSpPr>
        <p:spPr bwMode="auto">
          <a:xfrm>
            <a:off x="533400" y="4267200"/>
            <a:ext cx="84582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Descripción del motivo o efectos de la Constancia.</a:t>
            </a:r>
            <a:endParaRPr lang="es-ES" sz="2000"/>
          </a:p>
        </p:txBody>
      </p:sp>
      <p:sp>
        <p:nvSpPr>
          <p:cNvPr id="19" name="Text Box 6"/>
          <p:cNvSpPr txBox="1">
            <a:spLocks noChangeArrowheads="1"/>
          </p:cNvSpPr>
          <p:nvPr/>
        </p:nvSpPr>
        <p:spPr bwMode="auto">
          <a:xfrm>
            <a:off x="533400" y="4724400"/>
            <a:ext cx="8458200" cy="338138"/>
          </a:xfrm>
          <a:prstGeom prst="rect">
            <a:avLst/>
          </a:prstGeom>
          <a:noFill/>
          <a:ln w="9525">
            <a:noFill/>
            <a:miter lim="800000"/>
            <a:headEnd/>
            <a:tailEnd/>
          </a:ln>
        </p:spPr>
        <p:txBody>
          <a:bodyPr>
            <a:spAutoFit/>
          </a:bodyPr>
          <a:lstStyle/>
          <a:p>
            <a:pPr marL="0" lvl="3">
              <a:lnSpc>
                <a:spcPct val="80000"/>
              </a:lnSpc>
              <a:buFont typeface="Wingdings" pitchFamily="2" charset="2"/>
              <a:buChar char="q"/>
            </a:pPr>
            <a:r>
              <a:rPr lang="es-MX" sz="2000"/>
              <a:t> Lugar y fecha de expedición.</a:t>
            </a:r>
            <a:endParaRPr lang="es-ES" sz="2000"/>
          </a:p>
        </p:txBody>
      </p:sp>
      <p:sp>
        <p:nvSpPr>
          <p:cNvPr id="21" name="Text Box 6"/>
          <p:cNvSpPr txBox="1">
            <a:spLocks noChangeArrowheads="1"/>
          </p:cNvSpPr>
          <p:nvPr/>
        </p:nvSpPr>
        <p:spPr bwMode="auto">
          <a:xfrm>
            <a:off x="533400" y="5105400"/>
            <a:ext cx="8534400" cy="1323975"/>
          </a:xfrm>
          <a:prstGeom prst="rect">
            <a:avLst/>
          </a:prstGeom>
          <a:noFill/>
          <a:ln w="9525">
            <a:noFill/>
            <a:miter lim="800000"/>
            <a:headEnd/>
            <a:tailEnd/>
          </a:ln>
        </p:spPr>
        <p:txBody>
          <a:bodyPr>
            <a:spAutoFit/>
          </a:bodyPr>
          <a:lstStyle/>
          <a:p>
            <a:pPr marL="263525" lvl="3" indent="-263525" algn="just">
              <a:buFont typeface="Wingdings" pitchFamily="2" charset="2"/>
              <a:buChar char="q"/>
            </a:pPr>
            <a:r>
              <a:rPr lang="es-MX" sz="2000" dirty="0"/>
              <a:t>Nombre completo y cargo del Titular del Centro de Trabajo, quien suscribe la constancia de servicio, que debe ser el titular del área donde efectivamente labore el personal.</a:t>
            </a:r>
          </a:p>
          <a:p>
            <a:pPr marL="263525" lvl="3" indent="-263525" algn="just"/>
            <a:r>
              <a:rPr lang="es-MX" sz="2000" dirty="0"/>
              <a:t> </a:t>
            </a:r>
            <a:endParaRPr lang="es-ES" sz="2000" dirty="0"/>
          </a:p>
        </p:txBody>
      </p:sp>
      <p:sp>
        <p:nvSpPr>
          <p:cNvPr id="23563" name="25 CuadroTexto"/>
          <p:cNvSpPr txBox="1">
            <a:spLocks noChangeArrowheads="1"/>
          </p:cNvSpPr>
          <p:nvPr/>
        </p:nvSpPr>
        <p:spPr bwMode="auto">
          <a:xfrm>
            <a:off x="381000" y="838200"/>
            <a:ext cx="8153400" cy="492125"/>
          </a:xfrm>
          <a:prstGeom prst="rect">
            <a:avLst/>
          </a:prstGeom>
          <a:noFill/>
          <a:ln w="9525">
            <a:noFill/>
            <a:miter lim="800000"/>
            <a:headEnd/>
            <a:tailEnd/>
          </a:ln>
        </p:spPr>
        <p:txBody>
          <a:bodyPr>
            <a:spAutoFit/>
          </a:bodyPr>
          <a:lstStyle/>
          <a:p>
            <a:r>
              <a:rPr lang="es-MX" sz="2600" b="1">
                <a:solidFill>
                  <a:srgbClr val="000099"/>
                </a:solidFill>
              </a:rPr>
              <a:t>Datos de la Constancia de Servicio Quincenal:</a:t>
            </a:r>
          </a:p>
        </p:txBody>
      </p:sp>
      <p:sp>
        <p:nvSpPr>
          <p:cNvPr id="16" name="Text Box 6"/>
          <p:cNvSpPr txBox="1">
            <a:spLocks noChangeArrowheads="1"/>
          </p:cNvSpPr>
          <p:nvPr/>
        </p:nvSpPr>
        <p:spPr bwMode="auto">
          <a:xfrm>
            <a:off x="533400" y="6172200"/>
            <a:ext cx="8534400" cy="400050"/>
          </a:xfrm>
          <a:prstGeom prst="rect">
            <a:avLst/>
          </a:prstGeom>
          <a:noFill/>
          <a:ln w="9525">
            <a:noFill/>
            <a:miter lim="800000"/>
            <a:headEnd/>
            <a:tailEnd/>
          </a:ln>
        </p:spPr>
        <p:txBody>
          <a:bodyPr>
            <a:spAutoFit/>
          </a:bodyPr>
          <a:lstStyle/>
          <a:p>
            <a:pPr>
              <a:buFont typeface="Wingdings" pitchFamily="2" charset="2"/>
              <a:buChar char="q"/>
            </a:pPr>
            <a:r>
              <a:rPr lang="es-MX" sz="2000"/>
              <a:t> Sello que identifica al Centro de Trabajo que expide la constancia. </a:t>
            </a:r>
            <a:endParaRPr lang="es-ES" sz="200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ox(i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ox(in)">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ox(in)">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7" grpId="0"/>
      <p:bldP spid="18" grpId="0"/>
      <p:bldP spid="19" grpId="0"/>
      <p:bldP spid="21"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6"/>
          <p:cNvSpPr txBox="1">
            <a:spLocks noChangeArrowheads="1"/>
          </p:cNvSpPr>
          <p:nvPr/>
        </p:nvSpPr>
        <p:spPr bwMode="auto">
          <a:xfrm>
            <a:off x="228600" y="838200"/>
            <a:ext cx="7086600" cy="492125"/>
          </a:xfrm>
          <a:prstGeom prst="rect">
            <a:avLst/>
          </a:prstGeom>
          <a:noFill/>
          <a:ln w="9525">
            <a:noFill/>
            <a:miter lim="800000"/>
            <a:headEnd/>
            <a:tailEnd/>
          </a:ln>
          <a:effectLst/>
        </p:spPr>
        <p:txBody>
          <a:bodyPr>
            <a:spAutoFit/>
          </a:bodyPr>
          <a:lstStyle/>
          <a:p>
            <a:pPr>
              <a:defRPr/>
            </a:pPr>
            <a:r>
              <a:rPr lang="es-MX" sz="2600" b="1" dirty="0">
                <a:solidFill>
                  <a:srgbClr val="000099"/>
                </a:solidFill>
                <a:cs typeface="+mn-cs"/>
              </a:rPr>
              <a:t> Personal con comisión de actividad.</a:t>
            </a:r>
          </a:p>
        </p:txBody>
      </p:sp>
      <p:sp>
        <p:nvSpPr>
          <p:cNvPr id="23" name="Text Box 6"/>
          <p:cNvSpPr txBox="1">
            <a:spLocks noChangeArrowheads="1"/>
          </p:cNvSpPr>
          <p:nvPr/>
        </p:nvSpPr>
        <p:spPr bwMode="auto">
          <a:xfrm>
            <a:off x="533400" y="4343400"/>
            <a:ext cx="7086600" cy="492125"/>
          </a:xfrm>
          <a:prstGeom prst="rect">
            <a:avLst/>
          </a:prstGeom>
          <a:noFill/>
          <a:ln w="9525">
            <a:noFill/>
            <a:miter lim="800000"/>
            <a:headEnd/>
            <a:tailEnd/>
          </a:ln>
          <a:effectLst/>
        </p:spPr>
        <p:txBody>
          <a:bodyPr>
            <a:spAutoFit/>
          </a:bodyPr>
          <a:lstStyle/>
          <a:p>
            <a:pPr>
              <a:defRPr/>
            </a:pPr>
            <a:r>
              <a:rPr lang="es-MX" sz="2600" b="1" dirty="0">
                <a:solidFill>
                  <a:srgbClr val="000099"/>
                </a:solidFill>
                <a:cs typeface="+mn-cs"/>
              </a:rPr>
              <a:t> Personal con cambio de actividad.</a:t>
            </a:r>
          </a:p>
        </p:txBody>
      </p:sp>
      <p:sp>
        <p:nvSpPr>
          <p:cNvPr id="21" name="Text Box 6"/>
          <p:cNvSpPr txBox="1">
            <a:spLocks noChangeArrowheads="1"/>
          </p:cNvSpPr>
          <p:nvPr/>
        </p:nvSpPr>
        <p:spPr bwMode="auto">
          <a:xfrm>
            <a:off x="457200" y="1371600"/>
            <a:ext cx="8153400" cy="1016000"/>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000" dirty="0"/>
              <a:t>Otorgada por la o el Director del Plantel, </a:t>
            </a:r>
            <a:r>
              <a:rPr lang="es-MX" sz="2000" dirty="0">
                <a:solidFill>
                  <a:srgbClr val="000099"/>
                </a:solidFill>
              </a:rPr>
              <a:t>para realizar otras actividades dentro de su mismo centro de trabajo,</a:t>
            </a:r>
            <a:r>
              <a:rPr lang="es-MX" sz="2000" dirty="0"/>
              <a:t> siempre y cuando correspondan a la naturaleza de su nombramiento.</a:t>
            </a:r>
            <a:endParaRPr lang="es-ES" sz="2000" dirty="0"/>
          </a:p>
        </p:txBody>
      </p:sp>
      <p:sp>
        <p:nvSpPr>
          <p:cNvPr id="25" name="Text Box 6"/>
          <p:cNvSpPr txBox="1">
            <a:spLocks noChangeArrowheads="1"/>
          </p:cNvSpPr>
          <p:nvPr/>
        </p:nvSpPr>
        <p:spPr bwMode="auto">
          <a:xfrm>
            <a:off x="457200" y="2362200"/>
            <a:ext cx="8153400" cy="1015663"/>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000" dirty="0" smtClean="0"/>
              <a:t>Verificar que </a:t>
            </a:r>
            <a:r>
              <a:rPr lang="es-MX" sz="2000" dirty="0"/>
              <a:t>las actividades que realiza el personal, </a:t>
            </a:r>
            <a:r>
              <a:rPr lang="es-MX" sz="2000" dirty="0">
                <a:solidFill>
                  <a:srgbClr val="000099"/>
                </a:solidFill>
              </a:rPr>
              <a:t>coincidan con </a:t>
            </a:r>
            <a:r>
              <a:rPr lang="es-MX" sz="2000" dirty="0" smtClean="0">
                <a:solidFill>
                  <a:srgbClr val="000099"/>
                </a:solidFill>
              </a:rPr>
              <a:t>las actividades </a:t>
            </a:r>
            <a:r>
              <a:rPr lang="es-MX" sz="2000" dirty="0">
                <a:solidFill>
                  <a:srgbClr val="000099"/>
                </a:solidFill>
              </a:rPr>
              <a:t>correspondientes a </a:t>
            </a:r>
            <a:r>
              <a:rPr lang="es-MX" sz="2000" dirty="0" smtClean="0">
                <a:solidFill>
                  <a:srgbClr val="000099"/>
                </a:solidFill>
              </a:rPr>
              <a:t>su(s) clave(s) presupuestal(es)</a:t>
            </a:r>
            <a:r>
              <a:rPr lang="es-ES" sz="2000" dirty="0" smtClean="0">
                <a:solidFill>
                  <a:srgbClr val="000099"/>
                </a:solidFill>
              </a:rPr>
              <a:t>.</a:t>
            </a:r>
            <a:endParaRPr lang="es-ES" sz="2000" dirty="0">
              <a:solidFill>
                <a:srgbClr val="000099"/>
              </a:solidFill>
            </a:endParaRPr>
          </a:p>
        </p:txBody>
      </p:sp>
      <p:sp>
        <p:nvSpPr>
          <p:cNvPr id="26" name="Text Box 6"/>
          <p:cNvSpPr txBox="1">
            <a:spLocks noChangeArrowheads="1"/>
          </p:cNvSpPr>
          <p:nvPr/>
        </p:nvSpPr>
        <p:spPr bwMode="auto">
          <a:xfrm>
            <a:off x="457200" y="4800600"/>
            <a:ext cx="8153400" cy="1938992"/>
          </a:xfrm>
          <a:prstGeom prst="rect">
            <a:avLst/>
          </a:prstGeom>
          <a:noFill/>
          <a:ln w="9525">
            <a:noFill/>
            <a:miter lim="800000"/>
            <a:headEnd/>
            <a:tailEnd/>
          </a:ln>
        </p:spPr>
        <p:txBody>
          <a:bodyPr>
            <a:spAutoFit/>
          </a:bodyPr>
          <a:lstStyle/>
          <a:p>
            <a:pPr marL="709613" lvl="1" indent="-252413" algn="just">
              <a:buFont typeface="Wingdings" pitchFamily="2" charset="2"/>
              <a:buChar char="q"/>
            </a:pPr>
            <a:r>
              <a:rPr lang="es-MX" sz="2000" dirty="0"/>
              <a:t> </a:t>
            </a:r>
            <a:r>
              <a:rPr lang="es-ES" sz="2000" dirty="0"/>
              <a:t>Servidor público que </a:t>
            </a:r>
            <a:r>
              <a:rPr lang="es-ES" sz="2000" dirty="0">
                <a:solidFill>
                  <a:srgbClr val="000099"/>
                </a:solidFill>
              </a:rPr>
              <a:t>sufre una enfermedad </a:t>
            </a:r>
            <a:r>
              <a:rPr lang="es-ES" sz="2000" dirty="0" smtClean="0">
                <a:solidFill>
                  <a:srgbClr val="000099"/>
                </a:solidFill>
              </a:rPr>
              <a:t>profesional que </a:t>
            </a:r>
            <a:r>
              <a:rPr lang="es-ES" sz="2000" dirty="0">
                <a:solidFill>
                  <a:srgbClr val="000099"/>
                </a:solidFill>
              </a:rPr>
              <a:t>le impida desarrollar sus actividades cotidianas, </a:t>
            </a:r>
            <a:r>
              <a:rPr lang="es-ES" sz="2000" dirty="0"/>
              <a:t>previa presentación del certificado de incapacidad parcial y permanente, emitido por el área de medicina de trabajo del </a:t>
            </a:r>
            <a:r>
              <a:rPr lang="es-ES" sz="2000" dirty="0" smtClean="0"/>
              <a:t>IMSS, </a:t>
            </a:r>
            <a:r>
              <a:rPr lang="es-ES" sz="2000" dirty="0">
                <a:solidFill>
                  <a:srgbClr val="000099"/>
                </a:solidFill>
              </a:rPr>
              <a:t>podrá ser cambiado de área o de actividades en el mismo Centro de Trabajo.</a:t>
            </a:r>
          </a:p>
        </p:txBody>
      </p:sp>
      <p:sp>
        <p:nvSpPr>
          <p:cNvPr id="9" name="Text Box 6"/>
          <p:cNvSpPr txBox="1">
            <a:spLocks noChangeArrowheads="1"/>
          </p:cNvSpPr>
          <p:nvPr/>
        </p:nvSpPr>
        <p:spPr bwMode="auto">
          <a:xfrm>
            <a:off x="457200" y="3352800"/>
            <a:ext cx="8153400" cy="1016000"/>
          </a:xfrm>
          <a:prstGeom prst="rect">
            <a:avLst/>
          </a:prstGeom>
          <a:noFill/>
          <a:ln w="9525">
            <a:noFill/>
            <a:miter lim="800000"/>
            <a:headEnd/>
            <a:tailEnd/>
          </a:ln>
        </p:spPr>
        <p:txBody>
          <a:bodyPr>
            <a:spAutoFit/>
          </a:bodyPr>
          <a:lstStyle/>
          <a:p>
            <a:pPr marL="806450" lvl="1" indent="-349250" algn="just">
              <a:buFont typeface="Wingdings" pitchFamily="2" charset="2"/>
              <a:buChar char="q"/>
            </a:pPr>
            <a:r>
              <a:rPr lang="es-MX" sz="2000" dirty="0"/>
              <a:t> Los docentes comisionados </a:t>
            </a:r>
            <a:r>
              <a:rPr lang="es-MX" sz="2000" dirty="0">
                <a:solidFill>
                  <a:srgbClr val="000099"/>
                </a:solidFill>
              </a:rPr>
              <a:t>que realizan actividades diferentes a las de su nombramiento, por indicación </a:t>
            </a:r>
            <a:r>
              <a:rPr lang="es-MX" sz="2000" dirty="0" smtClean="0">
                <a:solidFill>
                  <a:srgbClr val="000099"/>
                </a:solidFill>
              </a:rPr>
              <a:t>mediante oficio </a:t>
            </a:r>
            <a:r>
              <a:rPr lang="es-MX" sz="2000" dirty="0">
                <a:solidFill>
                  <a:srgbClr val="000099"/>
                </a:solidFill>
              </a:rPr>
              <a:t>del Director del Plantel</a:t>
            </a:r>
            <a:r>
              <a:rPr lang="es-ES" sz="2000" dirty="0">
                <a:solidFill>
                  <a:srgbClr val="000099"/>
                </a:solidFill>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ox(i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 calcmode="lin" valueType="num">
                                      <p:cBhvr>
                                        <p:cTn id="29" dur="500" fill="hold"/>
                                        <p:tgtEl>
                                          <p:spTgt spid="23"/>
                                        </p:tgtEl>
                                        <p:attrNameLst>
                                          <p:attrName>style.rotation</p:attrName>
                                        </p:attrNameLst>
                                      </p:cBhvr>
                                      <p:tavLst>
                                        <p:tav tm="0">
                                          <p:val>
                                            <p:fltVal val="360"/>
                                          </p:val>
                                        </p:tav>
                                        <p:tav tm="100000">
                                          <p:val>
                                            <p:fltVal val="0"/>
                                          </p:val>
                                        </p:tav>
                                      </p:tavLst>
                                    </p:anim>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randombar(horizontal)">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1" grpId="0"/>
      <p:bldP spid="25" grpId="0"/>
      <p:bldP spid="2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4"/>
          <p:cNvSpPr txBox="1">
            <a:spLocks noChangeArrowheads="1"/>
          </p:cNvSpPr>
          <p:nvPr/>
        </p:nvSpPr>
        <p:spPr bwMode="auto">
          <a:xfrm>
            <a:off x="0" y="683809"/>
            <a:ext cx="9144000" cy="460375"/>
          </a:xfrm>
          <a:prstGeom prst="rect">
            <a:avLst/>
          </a:prstGeom>
          <a:noFill/>
          <a:ln w="9525">
            <a:noFill/>
            <a:miter lim="800000"/>
            <a:headEnd/>
            <a:tailEnd/>
          </a:ln>
        </p:spPr>
        <p:txBody>
          <a:bodyPr>
            <a:spAutoFit/>
          </a:bodyPr>
          <a:lstStyle/>
          <a:p>
            <a:pPr algn="ctr"/>
            <a:r>
              <a:rPr lang="es-MX" sz="2400" b="1" dirty="0">
                <a:solidFill>
                  <a:srgbClr val="000066"/>
                </a:solidFill>
              </a:rPr>
              <a:t>                          DIRECCIÓN GENERAL DE LA CONTRALORÍA</a:t>
            </a:r>
            <a:endParaRPr lang="es-ES" sz="2400" b="1" dirty="0">
              <a:solidFill>
                <a:srgbClr val="000066"/>
              </a:solidFill>
            </a:endParaRPr>
          </a:p>
        </p:txBody>
      </p:sp>
      <p:sp>
        <p:nvSpPr>
          <p:cNvPr id="6148" name="9 Rectángulo"/>
          <p:cNvSpPr>
            <a:spLocks noChangeArrowheads="1"/>
          </p:cNvSpPr>
          <p:nvPr/>
        </p:nvSpPr>
        <p:spPr bwMode="auto">
          <a:xfrm>
            <a:off x="0" y="0"/>
            <a:ext cx="9144000" cy="4508500"/>
          </a:xfrm>
          <a:prstGeom prst="rect">
            <a:avLst/>
          </a:prstGeom>
          <a:noFill/>
          <a:ln w="9525">
            <a:noFill/>
            <a:miter lim="800000"/>
            <a:headEnd/>
            <a:tailEnd/>
          </a:ln>
        </p:spPr>
        <p:txBody>
          <a:bodyPr>
            <a:spAutoFit/>
          </a:bodyPr>
          <a:lstStyle/>
          <a:p>
            <a:pPr algn="ctr"/>
            <a:r>
              <a:rPr lang="es-MX" sz="2900" b="1" dirty="0">
                <a:solidFill>
                  <a:srgbClr val="000099"/>
                </a:solidFill>
              </a:rPr>
              <a:t/>
            </a:r>
            <a:br>
              <a:rPr lang="es-MX" sz="2900" b="1" dirty="0">
                <a:solidFill>
                  <a:srgbClr val="000099"/>
                </a:solidFill>
              </a:rPr>
            </a:br>
            <a:r>
              <a:rPr lang="es-MX" sz="2900" dirty="0">
                <a:solidFill>
                  <a:srgbClr val="000099"/>
                </a:solidFill>
              </a:rPr>
              <a:t/>
            </a:r>
            <a:br>
              <a:rPr lang="es-MX" sz="2900" dirty="0">
                <a:solidFill>
                  <a:srgbClr val="000099"/>
                </a:solidFill>
              </a:rPr>
            </a:br>
            <a:endParaRPr lang="es-MX" sz="2900" dirty="0">
              <a:solidFill>
                <a:srgbClr val="000099"/>
              </a:solidFill>
            </a:endParaRPr>
          </a:p>
          <a:p>
            <a:pPr algn="ctr"/>
            <a:endParaRPr lang="es-MX" sz="2900" b="1" dirty="0">
              <a:solidFill>
                <a:srgbClr val="000099"/>
              </a:solidFill>
            </a:endParaRPr>
          </a:p>
          <a:p>
            <a:pPr algn="ctr"/>
            <a:endParaRPr lang="es-MX" sz="2900" b="1" dirty="0">
              <a:solidFill>
                <a:srgbClr val="000099"/>
              </a:solidFill>
            </a:endParaRPr>
          </a:p>
          <a:p>
            <a:pPr algn="ctr"/>
            <a:endParaRPr lang="es-MX" sz="2900" b="1" dirty="0">
              <a:solidFill>
                <a:srgbClr val="000099"/>
              </a:solidFill>
            </a:endParaRPr>
          </a:p>
          <a:p>
            <a:pPr algn="ctr"/>
            <a:endParaRPr lang="es-MX" sz="2800" b="1" dirty="0">
              <a:solidFill>
                <a:srgbClr val="000099"/>
              </a:solidFill>
            </a:endParaRPr>
          </a:p>
          <a:p>
            <a:pPr algn="ctr"/>
            <a:r>
              <a:rPr lang="es-MX" sz="2800" b="1" dirty="0">
                <a:solidFill>
                  <a:srgbClr val="000099"/>
                </a:solidFill>
              </a:rPr>
              <a:t>“AUDITORÍA, CONTROL INTERNO  Y NORMATIVIDAD” </a:t>
            </a:r>
            <a:endParaRPr lang="es-ES" sz="2800" dirty="0">
              <a:solidFill>
                <a:srgbClr val="000099"/>
              </a:solidFill>
            </a:endParaRPr>
          </a:p>
          <a:p>
            <a:pPr algn="ctr"/>
            <a:endParaRPr lang="es-MX" sz="2900" b="1" dirty="0">
              <a:solidFill>
                <a:srgbClr val="000099"/>
              </a:solidFill>
            </a:endParaRPr>
          </a:p>
        </p:txBody>
      </p:sp>
      <p:pic>
        <p:nvPicPr>
          <p:cNvPr id="5" name="4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5065"/>
            <a:ext cx="2286000" cy="72850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
          <p:cNvSpPr txBox="1">
            <a:spLocks noChangeArrowheads="1"/>
          </p:cNvSpPr>
          <p:nvPr/>
        </p:nvSpPr>
        <p:spPr bwMode="auto">
          <a:xfrm>
            <a:off x="0" y="2819400"/>
            <a:ext cx="9144000" cy="646113"/>
          </a:xfrm>
          <a:prstGeom prst="rect">
            <a:avLst/>
          </a:prstGeom>
          <a:noFill/>
          <a:ln w="9525">
            <a:noFill/>
            <a:miter lim="800000"/>
            <a:headEnd/>
            <a:tailEnd/>
          </a:ln>
          <a:effectLst/>
        </p:spPr>
        <p:txBody>
          <a:bodyPr>
            <a:spAutoFit/>
          </a:bodyPr>
          <a:lstStyle/>
          <a:p>
            <a:pPr algn="ctr">
              <a:defRPr/>
            </a:pPr>
            <a:r>
              <a:rPr lang="es-MX" sz="3600" b="1" dirty="0">
                <a:solidFill>
                  <a:srgbClr val="000099"/>
                </a:solidFill>
                <a:cs typeface="+mn-cs"/>
              </a:rPr>
              <a:t>Licencias con Goce de Sueldo</a:t>
            </a:r>
            <a:endParaRPr lang="es-ES" sz="3600" b="1" dirty="0">
              <a:solidFill>
                <a:srgbClr val="000099"/>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CuadroTexto"/>
          <p:cNvSpPr txBox="1">
            <a:spLocks noChangeArrowheads="1"/>
          </p:cNvSpPr>
          <p:nvPr/>
        </p:nvSpPr>
        <p:spPr bwMode="auto">
          <a:xfrm>
            <a:off x="457200" y="992567"/>
            <a:ext cx="8686800" cy="523220"/>
          </a:xfrm>
          <a:prstGeom prst="rect">
            <a:avLst/>
          </a:prstGeom>
          <a:noFill/>
          <a:ln w="9525">
            <a:noFill/>
            <a:miter lim="800000"/>
            <a:headEnd/>
            <a:tailEnd/>
          </a:ln>
        </p:spPr>
        <p:txBody>
          <a:bodyPr wrap="square">
            <a:spAutoFit/>
          </a:bodyPr>
          <a:lstStyle/>
          <a:p>
            <a:r>
              <a:rPr lang="es-MX" sz="2800" b="1" dirty="0" smtClean="0">
                <a:solidFill>
                  <a:srgbClr val="000099"/>
                </a:solidFill>
              </a:rPr>
              <a:t>Licencias, Incapacidades </a:t>
            </a:r>
            <a:r>
              <a:rPr lang="es-MX" sz="2800" b="1" dirty="0">
                <a:solidFill>
                  <a:srgbClr val="000099"/>
                </a:solidFill>
              </a:rPr>
              <a:t>y constancias médicas</a:t>
            </a:r>
          </a:p>
        </p:txBody>
      </p:sp>
      <p:sp>
        <p:nvSpPr>
          <p:cNvPr id="26627" name="7 CuadroTexto"/>
          <p:cNvSpPr txBox="1">
            <a:spLocks noChangeArrowheads="1"/>
          </p:cNvSpPr>
          <p:nvPr/>
        </p:nvSpPr>
        <p:spPr bwMode="auto">
          <a:xfrm>
            <a:off x="762000" y="4533111"/>
            <a:ext cx="7924800" cy="1546577"/>
          </a:xfrm>
          <a:prstGeom prst="rect">
            <a:avLst/>
          </a:prstGeom>
          <a:noFill/>
          <a:ln w="9525">
            <a:noFill/>
            <a:miter lim="800000"/>
            <a:headEnd/>
            <a:tailEnd/>
          </a:ln>
        </p:spPr>
        <p:txBody>
          <a:bodyPr wrap="square">
            <a:spAutoFit/>
          </a:bodyPr>
          <a:lstStyle/>
          <a:p>
            <a:pPr marL="365125" indent="-365125" algn="just">
              <a:lnSpc>
                <a:spcPct val="150000"/>
              </a:lnSpc>
              <a:buFont typeface="Wingdings" pitchFamily="2" charset="2"/>
              <a:buChar char="q"/>
            </a:pPr>
            <a:r>
              <a:rPr lang="es-ES" sz="2100" b="1" dirty="0" smtClean="0"/>
              <a:t> Constancia médica </a:t>
            </a:r>
            <a:r>
              <a:rPr lang="es-ES" sz="2100" dirty="0" smtClean="0"/>
              <a:t>es el documento oficial </a:t>
            </a:r>
            <a:r>
              <a:rPr lang="es-ES" sz="2100" dirty="0"/>
              <a:t>expedido </a:t>
            </a:r>
            <a:r>
              <a:rPr lang="es-ES" sz="2100" dirty="0" smtClean="0"/>
              <a:t>y que </a:t>
            </a:r>
            <a:r>
              <a:rPr lang="es-ES" sz="2100" dirty="0"/>
              <a:t>presenta el </a:t>
            </a:r>
            <a:r>
              <a:rPr lang="es-ES" sz="2100" dirty="0" smtClean="0"/>
              <a:t>trabajador, para justificar la falta de una firma en el registro de asistencia, </a:t>
            </a:r>
            <a:r>
              <a:rPr lang="es-ES" sz="2100" dirty="0" smtClean="0"/>
              <a:t>de </a:t>
            </a:r>
            <a:r>
              <a:rPr lang="es-ES" sz="2100" dirty="0" smtClean="0"/>
              <a:t>entrada o salida</a:t>
            </a:r>
            <a:r>
              <a:rPr lang="es-ES" sz="2100" dirty="0" smtClean="0">
                <a:solidFill>
                  <a:srgbClr val="000099"/>
                </a:solidFill>
              </a:rPr>
              <a:t>. </a:t>
            </a:r>
            <a:endParaRPr lang="es-ES" sz="2100" b="1" dirty="0">
              <a:solidFill>
                <a:srgbClr val="000099"/>
              </a:solidFill>
            </a:endParaRPr>
          </a:p>
        </p:txBody>
      </p:sp>
      <p:sp>
        <p:nvSpPr>
          <p:cNvPr id="4" name="7 CuadroTexto"/>
          <p:cNvSpPr txBox="1">
            <a:spLocks noChangeArrowheads="1"/>
          </p:cNvSpPr>
          <p:nvPr/>
        </p:nvSpPr>
        <p:spPr bwMode="auto">
          <a:xfrm>
            <a:off x="762000" y="1828800"/>
            <a:ext cx="7924800" cy="2516073"/>
          </a:xfrm>
          <a:prstGeom prst="rect">
            <a:avLst/>
          </a:prstGeom>
          <a:noFill/>
          <a:ln w="9525">
            <a:noFill/>
            <a:miter lim="800000"/>
            <a:headEnd/>
            <a:tailEnd/>
          </a:ln>
        </p:spPr>
        <p:txBody>
          <a:bodyPr wrap="square">
            <a:spAutoFit/>
          </a:bodyPr>
          <a:lstStyle/>
          <a:p>
            <a:pPr marL="266700" indent="-266700" algn="just">
              <a:lnSpc>
                <a:spcPct val="150000"/>
              </a:lnSpc>
              <a:buFont typeface="Wingdings" pitchFamily="2" charset="2"/>
              <a:buChar char="q"/>
            </a:pPr>
            <a:r>
              <a:rPr lang="es-ES" sz="2100" dirty="0"/>
              <a:t> </a:t>
            </a:r>
            <a:r>
              <a:rPr lang="es-ES" sz="2100" b="1" dirty="0"/>
              <a:t>Licencia </a:t>
            </a:r>
            <a:r>
              <a:rPr lang="es-ES" sz="2100" b="1" dirty="0" smtClean="0"/>
              <a:t>o Incapacidad médica, </a:t>
            </a:r>
            <a:r>
              <a:rPr lang="es-ES" sz="2100" dirty="0"/>
              <a:t>es el documento oficial expedido por el </a:t>
            </a:r>
            <a:r>
              <a:rPr lang="es-ES" sz="2100" dirty="0" smtClean="0"/>
              <a:t>ISSSTE o IMSS que </a:t>
            </a:r>
            <a:r>
              <a:rPr lang="es-ES" sz="2100" dirty="0"/>
              <a:t>presenta el trabajador, </a:t>
            </a:r>
            <a:r>
              <a:rPr lang="es-ES" sz="2100" dirty="0">
                <a:solidFill>
                  <a:srgbClr val="000099"/>
                </a:solidFill>
              </a:rPr>
              <a:t>para dejar de concurrir a sus labores con goce de sueldo, con goce de medio sueldo y sin sueldo</a:t>
            </a:r>
            <a:r>
              <a:rPr lang="es-ES" sz="2100" dirty="0"/>
              <a:t>, según </a:t>
            </a:r>
            <a:r>
              <a:rPr lang="es-ES" sz="2100" dirty="0" smtClean="0"/>
              <a:t>los </a:t>
            </a:r>
            <a:r>
              <a:rPr lang="es-ES" sz="2100" dirty="0"/>
              <a:t>días de incapacidad acumulados</a:t>
            </a:r>
            <a:r>
              <a:rPr lang="es-ES" sz="2100" dirty="0" smtClean="0"/>
              <a:t>.</a:t>
            </a:r>
            <a:endParaRPr lang="es-ES" sz="21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4)">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627"/>
                                        </p:tgtEl>
                                        <p:attrNameLst>
                                          <p:attrName>style.visibility</p:attrName>
                                        </p:attrNameLst>
                                      </p:cBhvr>
                                      <p:to>
                                        <p:strVal val="visible"/>
                                      </p:to>
                                    </p:set>
                                    <p:animEffect transition="in" filter="blinds(horizontal)">
                                      <p:cBhvr>
                                        <p:cTn id="17"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627"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6"/>
          <p:cNvSpPr txBox="1">
            <a:spLocks noChangeArrowheads="1"/>
          </p:cNvSpPr>
          <p:nvPr/>
        </p:nvSpPr>
        <p:spPr bwMode="auto">
          <a:xfrm>
            <a:off x="533400" y="1143000"/>
            <a:ext cx="8077200" cy="2516073"/>
          </a:xfrm>
          <a:prstGeom prst="rect">
            <a:avLst/>
          </a:prstGeom>
          <a:noFill/>
          <a:ln w="9525">
            <a:noFill/>
            <a:miter lim="800000"/>
            <a:headEnd/>
            <a:tailEnd/>
          </a:ln>
        </p:spPr>
        <p:txBody>
          <a:bodyPr wrap="square">
            <a:spAutoFit/>
          </a:bodyPr>
          <a:lstStyle/>
          <a:p>
            <a:pPr marL="449263" algn="just">
              <a:lnSpc>
                <a:spcPct val="150000"/>
              </a:lnSpc>
            </a:pPr>
            <a:r>
              <a:rPr lang="es-ES_tradnl" sz="2100" dirty="0"/>
              <a:t>Los servidores públicos que sufran enfermedades no profesionales o enfermedades generales, </a:t>
            </a:r>
            <a:r>
              <a:rPr lang="es-ES_tradnl" sz="2100" dirty="0">
                <a:solidFill>
                  <a:srgbClr val="000099"/>
                </a:solidFill>
              </a:rPr>
              <a:t>previa comprobación médica de los servicios correspondientes </a:t>
            </a:r>
            <a:r>
              <a:rPr lang="es-ES_tradnl" sz="2100" dirty="0"/>
              <a:t>proporcionados o autorizados por la Entidad Pública, </a:t>
            </a:r>
            <a:r>
              <a:rPr lang="es-ES_tradnl" sz="2100" dirty="0">
                <a:solidFill>
                  <a:srgbClr val="000099"/>
                </a:solidFill>
              </a:rPr>
              <a:t>tendrán derecho a licencias con goce de sueldo, para dejar de concurrir a sus labores.</a:t>
            </a:r>
            <a:endParaRPr lang="es-ES" sz="2100" dirty="0">
              <a:solidFill>
                <a:srgbClr val="000099"/>
              </a:solidFill>
            </a:endParaRPr>
          </a:p>
        </p:txBody>
      </p:sp>
      <p:sp>
        <p:nvSpPr>
          <p:cNvPr id="18" name="Text Box 6"/>
          <p:cNvSpPr txBox="1">
            <a:spLocks noChangeArrowheads="1"/>
          </p:cNvSpPr>
          <p:nvPr/>
        </p:nvSpPr>
        <p:spPr bwMode="auto">
          <a:xfrm>
            <a:off x="838200" y="533400"/>
            <a:ext cx="7391400" cy="633413"/>
          </a:xfrm>
          <a:prstGeom prst="rect">
            <a:avLst/>
          </a:prstGeom>
          <a:noFill/>
          <a:ln w="9525">
            <a:noFill/>
            <a:miter lim="800000"/>
            <a:headEnd/>
            <a:tailEnd/>
          </a:ln>
        </p:spPr>
        <p:txBody>
          <a:bodyPr>
            <a:spAutoFit/>
          </a:bodyPr>
          <a:lstStyle/>
          <a:p>
            <a:pPr marL="0" lvl="1" algn="just">
              <a:lnSpc>
                <a:spcPct val="80000"/>
              </a:lnSpc>
            </a:pPr>
            <a:r>
              <a:rPr lang="es-ES" sz="2000" dirty="0"/>
              <a:t> </a:t>
            </a:r>
          </a:p>
          <a:p>
            <a:pPr marL="0" lvl="1" algn="just">
              <a:lnSpc>
                <a:spcPct val="80000"/>
              </a:lnSpc>
              <a:buFont typeface="Wingdings" pitchFamily="2" charset="2"/>
              <a:buChar char="q"/>
            </a:pPr>
            <a:r>
              <a:rPr lang="es-ES" sz="2400" b="1" dirty="0">
                <a:solidFill>
                  <a:srgbClr val="000099"/>
                </a:solidFill>
              </a:rPr>
              <a:t>  Licencias por enfermedades no profesionales.</a:t>
            </a:r>
            <a:endParaRPr lang="es-ES" sz="2000" dirty="0">
              <a:solidFill>
                <a:srgbClr val="000099"/>
              </a:solidFill>
            </a:endParaRPr>
          </a:p>
        </p:txBody>
      </p:sp>
      <p:sp>
        <p:nvSpPr>
          <p:cNvPr id="13" name="Text Box 6"/>
          <p:cNvSpPr txBox="1">
            <a:spLocks noChangeArrowheads="1"/>
          </p:cNvSpPr>
          <p:nvPr/>
        </p:nvSpPr>
        <p:spPr bwMode="auto">
          <a:xfrm>
            <a:off x="533400" y="4216400"/>
            <a:ext cx="8305800" cy="2516073"/>
          </a:xfrm>
          <a:prstGeom prst="rect">
            <a:avLst/>
          </a:prstGeom>
          <a:noFill/>
          <a:ln w="9525">
            <a:noFill/>
            <a:miter lim="800000"/>
            <a:headEnd/>
            <a:tailEnd/>
          </a:ln>
        </p:spPr>
        <p:txBody>
          <a:bodyPr wrap="square">
            <a:spAutoFit/>
          </a:bodyPr>
          <a:lstStyle/>
          <a:p>
            <a:pPr marL="449263" algn="just">
              <a:lnSpc>
                <a:spcPct val="150000"/>
              </a:lnSpc>
              <a:buFont typeface="Arial" pitchFamily="34" charset="0"/>
              <a:buChar char="•"/>
            </a:pPr>
            <a:r>
              <a:rPr lang="es-MX" sz="2100" dirty="0"/>
              <a:t>Por enfermedades profesionales durante el </a:t>
            </a:r>
            <a:r>
              <a:rPr lang="es-MX" sz="2100" dirty="0">
                <a:solidFill>
                  <a:srgbClr val="000099"/>
                </a:solidFill>
              </a:rPr>
              <a:t>tiempo que el IMSS considere necesario para el restablecimiento del trabajador, y en la inteligencia de que su reingreso y la indemnización que le corresponda, en su caso</a:t>
            </a:r>
            <a:r>
              <a:rPr lang="es-MX" sz="2100" dirty="0"/>
              <a:t>, se ajustarán a lo dispuesto por la Ley Federal del </a:t>
            </a:r>
            <a:r>
              <a:rPr lang="es-MX" sz="2100" dirty="0" smtClean="0"/>
              <a:t>Trabajo.</a:t>
            </a:r>
            <a:endParaRPr lang="es-ES" sz="2100" dirty="0"/>
          </a:p>
        </p:txBody>
      </p:sp>
      <p:sp>
        <p:nvSpPr>
          <p:cNvPr id="17" name="Text Box 6"/>
          <p:cNvSpPr txBox="1">
            <a:spLocks noChangeArrowheads="1"/>
          </p:cNvSpPr>
          <p:nvPr/>
        </p:nvSpPr>
        <p:spPr bwMode="auto">
          <a:xfrm>
            <a:off x="838200" y="3581400"/>
            <a:ext cx="7391400" cy="633413"/>
          </a:xfrm>
          <a:prstGeom prst="rect">
            <a:avLst/>
          </a:prstGeom>
          <a:noFill/>
          <a:ln w="9525">
            <a:noFill/>
            <a:miter lim="800000"/>
            <a:headEnd/>
            <a:tailEnd/>
          </a:ln>
        </p:spPr>
        <p:txBody>
          <a:bodyPr>
            <a:spAutoFit/>
          </a:bodyPr>
          <a:lstStyle/>
          <a:p>
            <a:pPr marL="0" lvl="1" algn="just">
              <a:lnSpc>
                <a:spcPct val="80000"/>
              </a:lnSpc>
            </a:pPr>
            <a:r>
              <a:rPr lang="es-ES" sz="2000" dirty="0"/>
              <a:t> </a:t>
            </a:r>
          </a:p>
          <a:p>
            <a:pPr marL="0" lvl="1" algn="just">
              <a:lnSpc>
                <a:spcPct val="80000"/>
              </a:lnSpc>
              <a:buFont typeface="Wingdings" pitchFamily="2" charset="2"/>
              <a:buChar char="q"/>
            </a:pPr>
            <a:r>
              <a:rPr lang="es-ES" sz="2400" b="1" dirty="0">
                <a:solidFill>
                  <a:srgbClr val="000099"/>
                </a:solidFill>
              </a:rPr>
              <a:t>  Licencias por enfermedades profesionales.</a:t>
            </a:r>
            <a:endParaRPr lang="es-ES" sz="2000" dirty="0">
              <a:solidFill>
                <a:srgbClr val="000099"/>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800" decel="100000"/>
                                        <p:tgtEl>
                                          <p:spTgt spid="18"/>
                                        </p:tgtEl>
                                      </p:cBhvr>
                                    </p:animEffect>
                                    <p:anim calcmode="lin" valueType="num">
                                      <p:cBhvr>
                                        <p:cTn id="8" dur="800" decel="100000" fill="hold"/>
                                        <p:tgtEl>
                                          <p:spTgt spid="18"/>
                                        </p:tgtEl>
                                        <p:attrNameLst>
                                          <p:attrName>style.rotation</p:attrName>
                                        </p:attrNameLst>
                                      </p:cBhvr>
                                      <p:tavLst>
                                        <p:tav tm="0">
                                          <p:val>
                                            <p:fltVal val="-90"/>
                                          </p:val>
                                        </p:tav>
                                        <p:tav tm="100000">
                                          <p:val>
                                            <p:fltVal val="0"/>
                                          </p:val>
                                        </p:tav>
                                      </p:tavLst>
                                    </p:anim>
                                    <p:anim calcmode="lin" valueType="num">
                                      <p:cBhvr>
                                        <p:cTn id="9" dur="800" decel="100000" fill="hold"/>
                                        <p:tgtEl>
                                          <p:spTgt spid="18"/>
                                        </p:tgtEl>
                                        <p:attrNameLst>
                                          <p:attrName>ppt_x</p:attrName>
                                        </p:attrNameLst>
                                      </p:cBhvr>
                                      <p:tavLst>
                                        <p:tav tm="0">
                                          <p:val>
                                            <p:strVal val="#ppt_x+0.4"/>
                                          </p:val>
                                        </p:tav>
                                        <p:tav tm="100000">
                                          <p:val>
                                            <p:strVal val="#ppt_x-0.05"/>
                                          </p:val>
                                        </p:tav>
                                      </p:tavLst>
                                    </p:anim>
                                    <p:anim calcmode="lin" valueType="num">
                                      <p:cBhvr>
                                        <p:cTn id="10" dur="800" decel="100000" fill="hold"/>
                                        <p:tgtEl>
                                          <p:spTgt spid="1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800" decel="100000"/>
                                        <p:tgtEl>
                                          <p:spTgt spid="14"/>
                                        </p:tgtEl>
                                      </p:cBhvr>
                                    </p:animEffect>
                                    <p:anim calcmode="lin" valueType="num">
                                      <p:cBhvr>
                                        <p:cTn id="18" dur="800" decel="100000" fill="hold"/>
                                        <p:tgtEl>
                                          <p:spTgt spid="14"/>
                                        </p:tgtEl>
                                        <p:attrNameLst>
                                          <p:attrName>style.rotation</p:attrName>
                                        </p:attrNameLst>
                                      </p:cBhvr>
                                      <p:tavLst>
                                        <p:tav tm="0">
                                          <p:val>
                                            <p:fltVal val="-90"/>
                                          </p:val>
                                        </p:tav>
                                        <p:tav tm="100000">
                                          <p:val>
                                            <p:fltVal val="0"/>
                                          </p:val>
                                        </p:tav>
                                      </p:tavLst>
                                    </p:anim>
                                    <p:anim calcmode="lin" valueType="num">
                                      <p:cBhvr>
                                        <p:cTn id="19" dur="800" decel="100000" fill="hold"/>
                                        <p:tgtEl>
                                          <p:spTgt spid="14"/>
                                        </p:tgtEl>
                                        <p:attrNameLst>
                                          <p:attrName>ppt_x</p:attrName>
                                        </p:attrNameLst>
                                      </p:cBhvr>
                                      <p:tavLst>
                                        <p:tav tm="0">
                                          <p:val>
                                            <p:strVal val="#ppt_x+0.4"/>
                                          </p:val>
                                        </p:tav>
                                        <p:tav tm="100000">
                                          <p:val>
                                            <p:strVal val="#ppt_x-0.05"/>
                                          </p:val>
                                        </p:tav>
                                      </p:tavLst>
                                    </p:anim>
                                    <p:anim calcmode="lin" valueType="num">
                                      <p:cBhvr>
                                        <p:cTn id="20" dur="800" decel="100000" fill="hold"/>
                                        <p:tgtEl>
                                          <p:spTgt spid="1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800" decel="100000"/>
                                        <p:tgtEl>
                                          <p:spTgt spid="17"/>
                                        </p:tgtEl>
                                      </p:cBhvr>
                                    </p:animEffect>
                                    <p:anim calcmode="lin" valueType="num">
                                      <p:cBhvr>
                                        <p:cTn id="28" dur="800" decel="100000" fill="hold"/>
                                        <p:tgtEl>
                                          <p:spTgt spid="17"/>
                                        </p:tgtEl>
                                        <p:attrNameLst>
                                          <p:attrName>style.rotation</p:attrName>
                                        </p:attrNameLst>
                                      </p:cBhvr>
                                      <p:tavLst>
                                        <p:tav tm="0">
                                          <p:val>
                                            <p:fltVal val="-90"/>
                                          </p:val>
                                        </p:tav>
                                        <p:tav tm="100000">
                                          <p:val>
                                            <p:fltVal val="0"/>
                                          </p:val>
                                        </p:tav>
                                      </p:tavLst>
                                    </p:anim>
                                    <p:anim calcmode="lin" valueType="num">
                                      <p:cBhvr>
                                        <p:cTn id="29" dur="800" decel="100000" fill="hold"/>
                                        <p:tgtEl>
                                          <p:spTgt spid="17"/>
                                        </p:tgtEl>
                                        <p:attrNameLst>
                                          <p:attrName>ppt_x</p:attrName>
                                        </p:attrNameLst>
                                      </p:cBhvr>
                                      <p:tavLst>
                                        <p:tav tm="0">
                                          <p:val>
                                            <p:strVal val="#ppt_x+0.4"/>
                                          </p:val>
                                        </p:tav>
                                        <p:tav tm="100000">
                                          <p:val>
                                            <p:strVal val="#ppt_x-0.05"/>
                                          </p:val>
                                        </p:tav>
                                      </p:tavLst>
                                    </p:anim>
                                    <p:anim calcmode="lin" valueType="num">
                                      <p:cBhvr>
                                        <p:cTn id="30" dur="800" decel="100000" fill="hold"/>
                                        <p:tgtEl>
                                          <p:spTgt spid="17"/>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800" decel="100000"/>
                                        <p:tgtEl>
                                          <p:spTgt spid="13"/>
                                        </p:tgtEl>
                                      </p:cBhvr>
                                    </p:animEffect>
                                    <p:anim calcmode="lin" valueType="num">
                                      <p:cBhvr>
                                        <p:cTn id="38" dur="800" decel="100000" fill="hold"/>
                                        <p:tgtEl>
                                          <p:spTgt spid="13"/>
                                        </p:tgtEl>
                                        <p:attrNameLst>
                                          <p:attrName>style.rotation</p:attrName>
                                        </p:attrNameLst>
                                      </p:cBhvr>
                                      <p:tavLst>
                                        <p:tav tm="0">
                                          <p:val>
                                            <p:fltVal val="-90"/>
                                          </p:val>
                                        </p:tav>
                                        <p:tav tm="100000">
                                          <p:val>
                                            <p:fltVal val="0"/>
                                          </p:val>
                                        </p:tav>
                                      </p:tavLst>
                                    </p:anim>
                                    <p:anim calcmode="lin" valueType="num">
                                      <p:cBhvr>
                                        <p:cTn id="39" dur="800" decel="100000" fill="hold"/>
                                        <p:tgtEl>
                                          <p:spTgt spid="13"/>
                                        </p:tgtEl>
                                        <p:attrNameLst>
                                          <p:attrName>ppt_x</p:attrName>
                                        </p:attrNameLst>
                                      </p:cBhvr>
                                      <p:tavLst>
                                        <p:tav tm="0">
                                          <p:val>
                                            <p:strVal val="#ppt_x+0.4"/>
                                          </p:val>
                                        </p:tav>
                                        <p:tav tm="100000">
                                          <p:val>
                                            <p:strVal val="#ppt_x-0.05"/>
                                          </p:val>
                                        </p:tav>
                                      </p:tavLst>
                                    </p:anim>
                                    <p:anim calcmode="lin" valueType="num">
                                      <p:cBhvr>
                                        <p:cTn id="40" dur="800" decel="100000" fill="hold"/>
                                        <p:tgtEl>
                                          <p:spTgt spid="13"/>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3"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
          <p:cNvSpPr txBox="1">
            <a:spLocks noChangeArrowheads="1"/>
          </p:cNvSpPr>
          <p:nvPr/>
        </p:nvSpPr>
        <p:spPr bwMode="auto">
          <a:xfrm>
            <a:off x="838200" y="683418"/>
            <a:ext cx="7772400" cy="461665"/>
          </a:xfrm>
          <a:prstGeom prst="rect">
            <a:avLst/>
          </a:prstGeom>
          <a:noFill/>
          <a:ln w="9525">
            <a:noFill/>
            <a:miter lim="800000"/>
            <a:headEnd/>
            <a:tailEnd/>
          </a:ln>
          <a:effectLst/>
        </p:spPr>
        <p:txBody>
          <a:bodyPr>
            <a:spAutoFit/>
          </a:bodyPr>
          <a:lstStyle/>
          <a:p>
            <a:pPr>
              <a:buFont typeface="Wingdings" pitchFamily="2" charset="2"/>
              <a:buChar char="q"/>
              <a:defRPr/>
            </a:pPr>
            <a:r>
              <a:rPr lang="es-MX" sz="2400" b="1" dirty="0">
                <a:solidFill>
                  <a:srgbClr val="000099"/>
                </a:solidFill>
                <a:effectLst>
                  <a:outerShdw blurRad="38100" dist="38100" dir="2700000" algn="tl">
                    <a:srgbClr val="C0C0C0"/>
                  </a:outerShdw>
                </a:effectLst>
                <a:cs typeface="+mn-cs"/>
              </a:rPr>
              <a:t> </a:t>
            </a:r>
            <a:r>
              <a:rPr lang="es-MX" sz="2200" b="1" dirty="0">
                <a:solidFill>
                  <a:srgbClr val="000099"/>
                </a:solidFill>
                <a:cs typeface="+mn-cs"/>
              </a:rPr>
              <a:t>Licencia para atender a un </a:t>
            </a:r>
            <a:r>
              <a:rPr lang="es-MX" sz="2200" b="1" dirty="0" smtClean="0">
                <a:solidFill>
                  <a:srgbClr val="000099"/>
                </a:solidFill>
                <a:cs typeface="+mn-cs"/>
              </a:rPr>
              <a:t>familiar </a:t>
            </a:r>
            <a:r>
              <a:rPr lang="es-MX" sz="2200" b="1" dirty="0">
                <a:solidFill>
                  <a:srgbClr val="000099"/>
                </a:solidFill>
                <a:cs typeface="+mn-cs"/>
              </a:rPr>
              <a:t>en primer </a:t>
            </a:r>
            <a:r>
              <a:rPr lang="es-MX" sz="2200" b="1" dirty="0" smtClean="0">
                <a:solidFill>
                  <a:srgbClr val="000099"/>
                </a:solidFill>
                <a:cs typeface="+mn-cs"/>
              </a:rPr>
              <a:t>grado .</a:t>
            </a:r>
            <a:endParaRPr lang="es-ES" sz="2400" b="1" dirty="0">
              <a:solidFill>
                <a:srgbClr val="000099"/>
              </a:solidFill>
              <a:cs typeface="+mn-cs"/>
            </a:endParaRPr>
          </a:p>
        </p:txBody>
      </p:sp>
      <p:sp>
        <p:nvSpPr>
          <p:cNvPr id="13" name="Text Box 5"/>
          <p:cNvSpPr txBox="1">
            <a:spLocks noChangeArrowheads="1"/>
          </p:cNvSpPr>
          <p:nvPr/>
        </p:nvSpPr>
        <p:spPr bwMode="auto">
          <a:xfrm>
            <a:off x="1110521" y="1181309"/>
            <a:ext cx="7467600" cy="1708150"/>
          </a:xfrm>
          <a:prstGeom prst="rect">
            <a:avLst/>
          </a:prstGeom>
          <a:noFill/>
          <a:ln w="9525">
            <a:noFill/>
            <a:miter lim="800000"/>
            <a:headEnd/>
            <a:tailEnd/>
          </a:ln>
        </p:spPr>
        <p:txBody>
          <a:bodyPr>
            <a:spAutoFit/>
          </a:bodyPr>
          <a:lstStyle/>
          <a:p>
            <a:pPr algn="just"/>
            <a:r>
              <a:rPr lang="es-MX" sz="2100" dirty="0"/>
              <a:t>Una vez al año a los trabajadores que estén en servicio activo, </a:t>
            </a:r>
            <a:r>
              <a:rPr lang="es-MX" sz="2100" dirty="0">
                <a:solidFill>
                  <a:srgbClr val="000099"/>
                </a:solidFill>
              </a:rPr>
              <a:t>hasta un máximo de 5 días hábiles con goce de sueldo</a:t>
            </a:r>
            <a:r>
              <a:rPr lang="es-MX" sz="2100" dirty="0"/>
              <a:t>, para ausentarse de su Centro de Trabajo, con el fin </a:t>
            </a:r>
            <a:r>
              <a:rPr lang="es-MX" sz="2100" dirty="0">
                <a:solidFill>
                  <a:srgbClr val="000099"/>
                </a:solidFill>
              </a:rPr>
              <a:t>de atender a </a:t>
            </a:r>
            <a:r>
              <a:rPr lang="es-MX" sz="2100" dirty="0" smtClean="0">
                <a:solidFill>
                  <a:srgbClr val="000099"/>
                </a:solidFill>
              </a:rPr>
              <a:t>familiar </a:t>
            </a:r>
            <a:r>
              <a:rPr lang="es-MX" sz="2100" dirty="0">
                <a:solidFill>
                  <a:srgbClr val="000099"/>
                </a:solidFill>
              </a:rPr>
              <a:t>directo </a:t>
            </a:r>
            <a:r>
              <a:rPr lang="es-MX" sz="2100" dirty="0"/>
              <a:t>presentando la constancia correspondiente.</a:t>
            </a:r>
            <a:endParaRPr lang="es-ES" sz="2100" dirty="0"/>
          </a:p>
        </p:txBody>
      </p:sp>
      <p:sp>
        <p:nvSpPr>
          <p:cNvPr id="17" name="16 CuadroTexto"/>
          <p:cNvSpPr txBox="1"/>
          <p:nvPr/>
        </p:nvSpPr>
        <p:spPr>
          <a:xfrm>
            <a:off x="1110521" y="3276007"/>
            <a:ext cx="7467600" cy="1062037"/>
          </a:xfrm>
          <a:prstGeom prst="rect">
            <a:avLst/>
          </a:prstGeom>
          <a:noFill/>
        </p:spPr>
        <p:txBody>
          <a:bodyPr>
            <a:spAutoFit/>
          </a:bodyPr>
          <a:lstStyle/>
          <a:p>
            <a:pPr algn="just">
              <a:defRPr/>
            </a:pPr>
            <a:r>
              <a:rPr lang="es-MX" sz="2100" dirty="0">
                <a:cs typeface="+mn-cs"/>
              </a:rPr>
              <a:t>Se otorga por única vez una licencia </a:t>
            </a:r>
            <a:r>
              <a:rPr lang="es-MX" sz="2100" dirty="0">
                <a:solidFill>
                  <a:srgbClr val="000099"/>
                </a:solidFill>
                <a:cs typeface="+mn-cs"/>
              </a:rPr>
              <a:t>por 10 días hábiles con goce de sueldo,</a:t>
            </a:r>
            <a:r>
              <a:rPr lang="es-MX" sz="2100" dirty="0">
                <a:cs typeface="+mn-cs"/>
              </a:rPr>
              <a:t> al personal estatal que cuente con más de seis meses de servicios ininterrumpidos.</a:t>
            </a:r>
          </a:p>
        </p:txBody>
      </p:sp>
      <p:sp>
        <p:nvSpPr>
          <p:cNvPr id="20" name="Text Box 5"/>
          <p:cNvSpPr txBox="1">
            <a:spLocks noChangeArrowheads="1"/>
          </p:cNvSpPr>
          <p:nvPr/>
        </p:nvSpPr>
        <p:spPr bwMode="auto">
          <a:xfrm>
            <a:off x="826957" y="2819081"/>
            <a:ext cx="7772400" cy="461963"/>
          </a:xfrm>
          <a:prstGeom prst="rect">
            <a:avLst/>
          </a:prstGeom>
          <a:noFill/>
          <a:ln w="9525">
            <a:noFill/>
            <a:miter lim="800000"/>
            <a:headEnd/>
            <a:tailEnd/>
          </a:ln>
          <a:effectLst/>
        </p:spPr>
        <p:txBody>
          <a:bodyPr>
            <a:spAutoFit/>
          </a:bodyPr>
          <a:lstStyle/>
          <a:p>
            <a:pPr>
              <a:buFont typeface="Wingdings" pitchFamily="2" charset="2"/>
              <a:buChar char="q"/>
              <a:defRPr/>
            </a:pPr>
            <a:r>
              <a:rPr lang="es-MX" sz="2400" b="1" dirty="0">
                <a:solidFill>
                  <a:srgbClr val="000099"/>
                </a:solidFill>
                <a:effectLst>
                  <a:outerShdw blurRad="38100" dist="38100" dir="2700000" algn="tl">
                    <a:srgbClr val="C0C0C0"/>
                  </a:outerShdw>
                </a:effectLst>
                <a:cs typeface="+mn-cs"/>
              </a:rPr>
              <a:t> </a:t>
            </a:r>
            <a:r>
              <a:rPr lang="es-MX" sz="2400" b="1" dirty="0">
                <a:solidFill>
                  <a:srgbClr val="000099"/>
                </a:solidFill>
                <a:cs typeface="+mn-cs"/>
              </a:rPr>
              <a:t>Licencia para contraer matrimonio</a:t>
            </a:r>
            <a:endParaRPr lang="es-ES" sz="2400" b="1" dirty="0">
              <a:solidFill>
                <a:srgbClr val="000099"/>
              </a:solidFill>
              <a:cs typeface="+mn-cs"/>
            </a:endParaRPr>
          </a:p>
        </p:txBody>
      </p:sp>
      <p:sp>
        <p:nvSpPr>
          <p:cNvPr id="7" name="Text Box 5"/>
          <p:cNvSpPr txBox="1">
            <a:spLocks noChangeArrowheads="1"/>
          </p:cNvSpPr>
          <p:nvPr/>
        </p:nvSpPr>
        <p:spPr bwMode="auto">
          <a:xfrm>
            <a:off x="804472" y="4334470"/>
            <a:ext cx="7315200" cy="461665"/>
          </a:xfrm>
          <a:prstGeom prst="rect">
            <a:avLst/>
          </a:prstGeom>
          <a:noFill/>
          <a:ln w="9525">
            <a:noFill/>
            <a:miter lim="800000"/>
            <a:headEnd/>
            <a:tailEnd/>
          </a:ln>
          <a:effectLst/>
        </p:spPr>
        <p:txBody>
          <a:bodyPr wrap="square">
            <a:spAutoFit/>
          </a:bodyPr>
          <a:lstStyle/>
          <a:p>
            <a:pPr>
              <a:buFont typeface="Wingdings" pitchFamily="2" charset="2"/>
              <a:buChar char="q"/>
              <a:defRPr/>
            </a:pPr>
            <a:r>
              <a:rPr lang="es-MX" sz="2400" b="1" dirty="0">
                <a:solidFill>
                  <a:srgbClr val="000099"/>
                </a:solidFill>
                <a:effectLst>
                  <a:outerShdw blurRad="38100" dist="38100" dir="2700000" algn="tl">
                    <a:srgbClr val="C0C0C0"/>
                  </a:outerShdw>
                </a:effectLst>
                <a:cs typeface="+mn-cs"/>
              </a:rPr>
              <a:t> </a:t>
            </a:r>
            <a:r>
              <a:rPr lang="es-MX" sz="2400" b="1" dirty="0">
                <a:solidFill>
                  <a:srgbClr val="000099"/>
                </a:solidFill>
                <a:cs typeface="+mn-cs"/>
              </a:rPr>
              <a:t>Licencia por </a:t>
            </a:r>
            <a:r>
              <a:rPr lang="es-MX" sz="2400" b="1" dirty="0" smtClean="0">
                <a:solidFill>
                  <a:srgbClr val="000099"/>
                </a:solidFill>
                <a:cs typeface="+mn-cs"/>
              </a:rPr>
              <a:t>fallecimiento de familiar</a:t>
            </a:r>
            <a:endParaRPr lang="es-ES" sz="2400" b="1" dirty="0">
              <a:solidFill>
                <a:srgbClr val="000099"/>
              </a:solidFill>
              <a:cs typeface="+mn-cs"/>
            </a:endParaRPr>
          </a:p>
        </p:txBody>
      </p:sp>
      <p:sp>
        <p:nvSpPr>
          <p:cNvPr id="8" name="Text Box 5"/>
          <p:cNvSpPr txBox="1">
            <a:spLocks noChangeArrowheads="1"/>
          </p:cNvSpPr>
          <p:nvPr/>
        </p:nvSpPr>
        <p:spPr bwMode="auto">
          <a:xfrm>
            <a:off x="1119266" y="4726781"/>
            <a:ext cx="7620000" cy="1062037"/>
          </a:xfrm>
          <a:prstGeom prst="rect">
            <a:avLst/>
          </a:prstGeom>
          <a:noFill/>
          <a:ln w="9525">
            <a:noFill/>
            <a:miter lim="800000"/>
            <a:headEnd/>
            <a:tailEnd/>
          </a:ln>
        </p:spPr>
        <p:txBody>
          <a:bodyPr>
            <a:spAutoFit/>
          </a:bodyPr>
          <a:lstStyle/>
          <a:p>
            <a:pPr algn="just"/>
            <a:r>
              <a:rPr lang="es-MX" sz="2100" dirty="0"/>
              <a:t>Se autorizan </a:t>
            </a:r>
            <a:r>
              <a:rPr lang="es-MX" sz="2100" dirty="0">
                <a:solidFill>
                  <a:srgbClr val="000099"/>
                </a:solidFill>
              </a:rPr>
              <a:t>5 días de permiso por fallecimiento de familiar en primer grado</a:t>
            </a:r>
            <a:r>
              <a:rPr lang="es-MX" sz="2100" dirty="0"/>
              <a:t>, a partir de la fecha del deceso, para los trabajadores del Subsistema Estatal.</a:t>
            </a:r>
            <a:endParaRPr lang="es-ES" sz="2100" dirty="0"/>
          </a:p>
        </p:txBody>
      </p:sp>
      <p:sp>
        <p:nvSpPr>
          <p:cNvPr id="9" name="Text Box 5"/>
          <p:cNvSpPr txBox="1">
            <a:spLocks noChangeArrowheads="1"/>
          </p:cNvSpPr>
          <p:nvPr/>
        </p:nvSpPr>
        <p:spPr bwMode="auto">
          <a:xfrm>
            <a:off x="819462" y="5788818"/>
            <a:ext cx="7315200" cy="461665"/>
          </a:xfrm>
          <a:prstGeom prst="rect">
            <a:avLst/>
          </a:prstGeom>
          <a:noFill/>
          <a:ln w="9525">
            <a:noFill/>
            <a:miter lim="800000"/>
            <a:headEnd/>
            <a:tailEnd/>
          </a:ln>
          <a:effectLst/>
        </p:spPr>
        <p:txBody>
          <a:bodyPr wrap="square">
            <a:spAutoFit/>
          </a:bodyPr>
          <a:lstStyle/>
          <a:p>
            <a:pPr>
              <a:buFont typeface="Wingdings" pitchFamily="2" charset="2"/>
              <a:buChar char="q"/>
              <a:defRPr/>
            </a:pPr>
            <a:r>
              <a:rPr lang="es-MX" sz="2400" b="1" dirty="0">
                <a:solidFill>
                  <a:srgbClr val="000099"/>
                </a:solidFill>
                <a:effectLst>
                  <a:outerShdw blurRad="38100" dist="38100" dir="2700000" algn="tl">
                    <a:srgbClr val="C0C0C0"/>
                  </a:outerShdw>
                </a:effectLst>
                <a:cs typeface="+mn-cs"/>
              </a:rPr>
              <a:t> </a:t>
            </a:r>
            <a:r>
              <a:rPr lang="es-MX" sz="2400" b="1" dirty="0" smtClean="0">
                <a:solidFill>
                  <a:srgbClr val="000099"/>
                </a:solidFill>
                <a:cs typeface="+mn-cs"/>
              </a:rPr>
              <a:t>Incapacidad por maternidad (90 días)</a:t>
            </a:r>
            <a:endParaRPr lang="es-ES" sz="2400" b="1" dirty="0">
              <a:solidFill>
                <a:srgbClr val="000099"/>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800" decel="100000"/>
                                        <p:tgtEl>
                                          <p:spTgt spid="13"/>
                                        </p:tgtEl>
                                      </p:cBhvr>
                                    </p:animEffect>
                                    <p:anim calcmode="lin" valueType="num">
                                      <p:cBhvr>
                                        <p:cTn id="18" dur="800" decel="100000" fill="hold"/>
                                        <p:tgtEl>
                                          <p:spTgt spid="13"/>
                                        </p:tgtEl>
                                        <p:attrNameLst>
                                          <p:attrName>style.rotation</p:attrName>
                                        </p:attrNameLst>
                                      </p:cBhvr>
                                      <p:tavLst>
                                        <p:tav tm="0">
                                          <p:val>
                                            <p:fltVal val="-90"/>
                                          </p:val>
                                        </p:tav>
                                        <p:tav tm="100000">
                                          <p:val>
                                            <p:fltVal val="0"/>
                                          </p:val>
                                        </p:tav>
                                      </p:tavLst>
                                    </p:anim>
                                    <p:anim calcmode="lin" valueType="num">
                                      <p:cBhvr>
                                        <p:cTn id="19" dur="800" decel="100000" fill="hold"/>
                                        <p:tgtEl>
                                          <p:spTgt spid="13"/>
                                        </p:tgtEl>
                                        <p:attrNameLst>
                                          <p:attrName>ppt_x</p:attrName>
                                        </p:attrNameLst>
                                      </p:cBhvr>
                                      <p:tavLst>
                                        <p:tav tm="0">
                                          <p:val>
                                            <p:strVal val="#ppt_x+0.4"/>
                                          </p:val>
                                        </p:tav>
                                        <p:tav tm="100000">
                                          <p:val>
                                            <p:strVal val="#ppt_x-0.05"/>
                                          </p:val>
                                        </p:tav>
                                      </p:tavLst>
                                    </p:anim>
                                    <p:anim calcmode="lin" valueType="num">
                                      <p:cBhvr>
                                        <p:cTn id="20" dur="800" decel="100000" fill="hold"/>
                                        <p:tgtEl>
                                          <p:spTgt spid="1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7"/>
                                        </p:tgtEl>
                                        <p:attrNameLst>
                                          <p:attrName>ppt_x</p:attrName>
                                          <p:attrName>ppt_y</p:attrName>
                                        </p:attrNameLst>
                                      </p:cBhvr>
                                    </p:animMotion>
                                    <p:animEffect transition="in" filter="fade">
                                      <p:cBhvr>
                                        <p:cTn id="34" dur="1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style.rotation</p:attrName>
                                        </p:attrNameLst>
                                      </p:cBhvr>
                                      <p:tavLst>
                                        <p:tav tm="0">
                                          <p:val>
                                            <p:fltVal val="360"/>
                                          </p:val>
                                        </p:tav>
                                        <p:tav tm="100000">
                                          <p:val>
                                            <p:fltVal val="0"/>
                                          </p:val>
                                        </p:tav>
                                      </p:tavLst>
                                    </p:anim>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trips(downLeft)">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 calcmode="lin" valueType="num">
                                      <p:cBhvr>
                                        <p:cTn id="54" dur="500" fill="hold"/>
                                        <p:tgtEl>
                                          <p:spTgt spid="9"/>
                                        </p:tgtEl>
                                        <p:attrNameLst>
                                          <p:attrName>style.rotation</p:attrName>
                                        </p:attrNameLst>
                                      </p:cBhvr>
                                      <p:tavLst>
                                        <p:tav tm="0">
                                          <p:val>
                                            <p:fltVal val="360"/>
                                          </p:val>
                                        </p:tav>
                                        <p:tav tm="100000">
                                          <p:val>
                                            <p:fltVal val="0"/>
                                          </p:val>
                                        </p:tav>
                                      </p:tavLst>
                                    </p:anim>
                                    <p:animEffect transition="in" filter="fade">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 grpId="0"/>
      <p:bldP spid="17" grpId="0"/>
      <p:bldP spid="20"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809417" y="622233"/>
            <a:ext cx="5181600" cy="461963"/>
          </a:xfrm>
          <a:prstGeom prst="rect">
            <a:avLst/>
          </a:prstGeom>
          <a:noFill/>
          <a:ln w="9525">
            <a:noFill/>
            <a:miter lim="800000"/>
            <a:headEnd/>
            <a:tailEnd/>
          </a:ln>
          <a:effectLst/>
        </p:spPr>
        <p:txBody>
          <a:bodyPr>
            <a:spAutoFit/>
          </a:bodyPr>
          <a:lstStyle/>
          <a:p>
            <a:pPr>
              <a:buFont typeface="Wingdings" pitchFamily="2" charset="2"/>
              <a:buChar char="q"/>
              <a:defRPr/>
            </a:pPr>
            <a:r>
              <a:rPr lang="es-MX" sz="2400" b="1" dirty="0">
                <a:solidFill>
                  <a:srgbClr val="000099"/>
                </a:solidFill>
                <a:cs typeface="+mn-cs"/>
              </a:rPr>
              <a:t> Licencia por días económicos.</a:t>
            </a:r>
            <a:endParaRPr lang="es-ES" sz="2400" b="1" dirty="0">
              <a:solidFill>
                <a:srgbClr val="000099"/>
              </a:solidFill>
              <a:cs typeface="+mn-cs"/>
            </a:endParaRPr>
          </a:p>
        </p:txBody>
      </p:sp>
      <p:sp>
        <p:nvSpPr>
          <p:cNvPr id="15" name="Text Box 5"/>
          <p:cNvSpPr txBox="1">
            <a:spLocks noChangeArrowheads="1"/>
          </p:cNvSpPr>
          <p:nvPr/>
        </p:nvSpPr>
        <p:spPr bwMode="auto">
          <a:xfrm>
            <a:off x="845643" y="2100196"/>
            <a:ext cx="5181600" cy="461963"/>
          </a:xfrm>
          <a:prstGeom prst="rect">
            <a:avLst/>
          </a:prstGeom>
          <a:noFill/>
          <a:ln w="9525">
            <a:noFill/>
            <a:miter lim="800000"/>
            <a:headEnd/>
            <a:tailEnd/>
          </a:ln>
          <a:effectLst/>
        </p:spPr>
        <p:txBody>
          <a:bodyPr>
            <a:spAutoFit/>
          </a:bodyPr>
          <a:lstStyle/>
          <a:p>
            <a:pPr>
              <a:buFont typeface="Wingdings" pitchFamily="2" charset="2"/>
              <a:buChar char="q"/>
              <a:defRPr/>
            </a:pPr>
            <a:r>
              <a:rPr lang="es-MX" sz="2400" b="1" dirty="0">
                <a:solidFill>
                  <a:srgbClr val="000099"/>
                </a:solidFill>
                <a:cs typeface="+mn-cs"/>
              </a:rPr>
              <a:t> Licencia Pre – Jubilatoria.</a:t>
            </a:r>
            <a:endParaRPr lang="es-ES" sz="2400" b="1" dirty="0">
              <a:solidFill>
                <a:srgbClr val="000099"/>
              </a:solidFill>
              <a:cs typeface="+mn-cs"/>
            </a:endParaRPr>
          </a:p>
        </p:txBody>
      </p:sp>
      <p:sp>
        <p:nvSpPr>
          <p:cNvPr id="10" name="Text Box 5"/>
          <p:cNvSpPr txBox="1">
            <a:spLocks noChangeArrowheads="1"/>
          </p:cNvSpPr>
          <p:nvPr/>
        </p:nvSpPr>
        <p:spPr bwMode="auto">
          <a:xfrm>
            <a:off x="914400" y="1084196"/>
            <a:ext cx="7848600" cy="1016000"/>
          </a:xfrm>
          <a:prstGeom prst="rect">
            <a:avLst/>
          </a:prstGeom>
          <a:noFill/>
          <a:ln w="9525">
            <a:noFill/>
            <a:miter lim="800000"/>
            <a:headEnd/>
            <a:tailEnd/>
          </a:ln>
        </p:spPr>
        <p:txBody>
          <a:bodyPr>
            <a:spAutoFit/>
          </a:bodyPr>
          <a:lstStyle/>
          <a:p>
            <a:pPr algn="just"/>
            <a:r>
              <a:rPr lang="es-MX" sz="2000" dirty="0"/>
              <a:t>Por cualquier otro motivo, </a:t>
            </a:r>
            <a:r>
              <a:rPr lang="es-MX" sz="2000" dirty="0">
                <a:solidFill>
                  <a:srgbClr val="000099"/>
                </a:solidFill>
              </a:rPr>
              <a:t>hasta por tres días en tres ocasiones </a:t>
            </a:r>
            <a:r>
              <a:rPr lang="es-MX" sz="2000" dirty="0"/>
              <a:t>distintas, separadas cuando menos por un mes, dentro de cada año fiscal, considerado éste del 1° de Enero al 31 de Diciembre.</a:t>
            </a:r>
            <a:endParaRPr lang="es-ES" sz="2000" dirty="0"/>
          </a:p>
        </p:txBody>
      </p:sp>
      <p:sp>
        <p:nvSpPr>
          <p:cNvPr id="12" name="Text Box 5"/>
          <p:cNvSpPr txBox="1">
            <a:spLocks noChangeArrowheads="1"/>
          </p:cNvSpPr>
          <p:nvPr/>
        </p:nvSpPr>
        <p:spPr bwMode="auto">
          <a:xfrm>
            <a:off x="859384" y="2496058"/>
            <a:ext cx="7951788" cy="708025"/>
          </a:xfrm>
          <a:prstGeom prst="rect">
            <a:avLst/>
          </a:prstGeom>
          <a:noFill/>
          <a:ln w="9525">
            <a:noFill/>
            <a:miter lim="800000"/>
            <a:headEnd/>
            <a:tailEnd/>
          </a:ln>
        </p:spPr>
        <p:txBody>
          <a:bodyPr>
            <a:spAutoFit/>
          </a:bodyPr>
          <a:lstStyle/>
          <a:p>
            <a:pPr algn="just"/>
            <a:r>
              <a:rPr lang="es-ES" sz="2000" dirty="0"/>
              <a:t>Es el permiso a que tiene derecho el trabajador antes de su jubilación definitiva y </a:t>
            </a:r>
            <a:r>
              <a:rPr lang="es-ES" sz="2000" dirty="0">
                <a:solidFill>
                  <a:srgbClr val="000099"/>
                </a:solidFill>
              </a:rPr>
              <a:t>es por un lapso de 90 días.</a:t>
            </a:r>
          </a:p>
        </p:txBody>
      </p:sp>
      <p:sp>
        <p:nvSpPr>
          <p:cNvPr id="3" name="2 Rectángulo"/>
          <p:cNvSpPr/>
          <p:nvPr/>
        </p:nvSpPr>
        <p:spPr>
          <a:xfrm>
            <a:off x="859384" y="3199515"/>
            <a:ext cx="7906062" cy="1384995"/>
          </a:xfrm>
          <a:prstGeom prst="rect">
            <a:avLst/>
          </a:prstGeom>
        </p:spPr>
        <p:txBody>
          <a:bodyPr wrap="square">
            <a:spAutoFit/>
          </a:bodyPr>
          <a:lstStyle/>
          <a:p>
            <a:pPr>
              <a:buFont typeface="Wingdings" pitchFamily="2" charset="2"/>
              <a:buChar char="q"/>
              <a:defRPr/>
            </a:pPr>
            <a:r>
              <a:rPr lang="es-MX" sz="2400" b="1" dirty="0">
                <a:solidFill>
                  <a:srgbClr val="000099"/>
                </a:solidFill>
                <a:cs typeface="+mn-cs"/>
              </a:rPr>
              <a:t> Licencia por cambio de Domicilio</a:t>
            </a:r>
            <a:r>
              <a:rPr lang="es-MX" sz="2400" b="1" dirty="0" smtClean="0">
                <a:solidFill>
                  <a:srgbClr val="000099"/>
                </a:solidFill>
                <a:cs typeface="+mn-cs"/>
              </a:rPr>
              <a:t>.</a:t>
            </a:r>
          </a:p>
          <a:p>
            <a:pPr algn="just">
              <a:defRPr/>
            </a:pPr>
            <a:r>
              <a:rPr lang="es-MX" sz="2000" dirty="0" smtClean="0"/>
              <a:t>Se </a:t>
            </a:r>
            <a:r>
              <a:rPr lang="es-MX" sz="2000" dirty="0">
                <a:solidFill>
                  <a:srgbClr val="000099"/>
                </a:solidFill>
              </a:rPr>
              <a:t>autorizan 1 (un) día de permiso</a:t>
            </a:r>
            <a:r>
              <a:rPr lang="es-MX" sz="2000" dirty="0"/>
              <a:t>  con goce de sueldo por cambio de domicilio, para trabajadores de Apoyo y Asistencia a la Educación. </a:t>
            </a:r>
          </a:p>
        </p:txBody>
      </p:sp>
      <p:sp>
        <p:nvSpPr>
          <p:cNvPr id="8" name="7 Rectángulo"/>
          <p:cNvSpPr/>
          <p:nvPr/>
        </p:nvSpPr>
        <p:spPr>
          <a:xfrm>
            <a:off x="849391" y="4540894"/>
            <a:ext cx="7906062" cy="1077218"/>
          </a:xfrm>
          <a:prstGeom prst="rect">
            <a:avLst/>
          </a:prstGeom>
        </p:spPr>
        <p:txBody>
          <a:bodyPr wrap="square">
            <a:spAutoFit/>
          </a:bodyPr>
          <a:lstStyle/>
          <a:p>
            <a:pPr>
              <a:buFont typeface="Wingdings" pitchFamily="2" charset="2"/>
              <a:buChar char="q"/>
              <a:defRPr/>
            </a:pPr>
            <a:r>
              <a:rPr lang="es-MX" sz="2400" b="1" dirty="0">
                <a:solidFill>
                  <a:srgbClr val="000099"/>
                </a:solidFill>
                <a:cs typeface="+mn-cs"/>
              </a:rPr>
              <a:t> Licencia </a:t>
            </a:r>
            <a:r>
              <a:rPr lang="es-MX" sz="2400" b="1" dirty="0" smtClean="0">
                <a:solidFill>
                  <a:srgbClr val="000099"/>
                </a:solidFill>
                <a:cs typeface="+mn-cs"/>
              </a:rPr>
              <a:t>por</a:t>
            </a:r>
            <a:r>
              <a:rPr lang="es-MX" sz="2400" b="1" dirty="0" smtClean="0"/>
              <a:t> </a:t>
            </a:r>
            <a:r>
              <a:rPr lang="es-MX" sz="2400" b="1" dirty="0">
                <a:solidFill>
                  <a:srgbClr val="000099"/>
                </a:solidFill>
                <a:cs typeface="+mn-cs"/>
              </a:rPr>
              <a:t>estudios.</a:t>
            </a:r>
          </a:p>
          <a:p>
            <a:pPr algn="just">
              <a:defRPr/>
            </a:pPr>
            <a:r>
              <a:rPr lang="es-MX" sz="2000" dirty="0">
                <a:solidFill>
                  <a:srgbClr val="000099"/>
                </a:solidFill>
              </a:rPr>
              <a:t>1 hora diaria</a:t>
            </a:r>
            <a:r>
              <a:rPr lang="es-MX" sz="2000" dirty="0"/>
              <a:t> siempre y cuando se presente la documentación requerida.</a:t>
            </a:r>
          </a:p>
        </p:txBody>
      </p:sp>
      <p:sp>
        <p:nvSpPr>
          <p:cNvPr id="9" name="8 Rectángulo"/>
          <p:cNvSpPr/>
          <p:nvPr/>
        </p:nvSpPr>
        <p:spPr>
          <a:xfrm>
            <a:off x="885669" y="5618112"/>
            <a:ext cx="7906062" cy="738664"/>
          </a:xfrm>
          <a:prstGeom prst="rect">
            <a:avLst/>
          </a:prstGeom>
        </p:spPr>
        <p:txBody>
          <a:bodyPr wrap="square">
            <a:spAutoFit/>
          </a:bodyPr>
          <a:lstStyle/>
          <a:p>
            <a:pPr>
              <a:buFont typeface="Wingdings" pitchFamily="2" charset="2"/>
              <a:buChar char="q"/>
              <a:defRPr/>
            </a:pPr>
            <a:r>
              <a:rPr lang="es-MX" sz="2400" b="1" dirty="0">
                <a:solidFill>
                  <a:srgbClr val="000099"/>
                </a:solidFill>
                <a:cs typeface="+mn-cs"/>
              </a:rPr>
              <a:t> Para impartir </a:t>
            </a:r>
            <a:r>
              <a:rPr lang="es-MX" sz="2400" b="1" dirty="0" smtClean="0">
                <a:solidFill>
                  <a:srgbClr val="000099"/>
                </a:solidFill>
                <a:cs typeface="+mn-cs"/>
              </a:rPr>
              <a:t>cursos, conferencias y Tesis.</a:t>
            </a:r>
            <a:endParaRPr lang="es-MX" sz="2400" b="1" dirty="0">
              <a:solidFill>
                <a:srgbClr val="000099"/>
              </a:solidFill>
              <a:cs typeface="+mn-cs"/>
            </a:endParaRPr>
          </a:p>
          <a:p>
            <a:pPr algn="just">
              <a:lnSpc>
                <a:spcPct val="90000"/>
              </a:lnSpc>
            </a:pPr>
            <a:r>
              <a:rPr lang="es-MX" sz="2000" dirty="0">
                <a:solidFill>
                  <a:srgbClr val="000099"/>
                </a:solidFill>
              </a:rPr>
              <a:t>El tiempo que dure el </a:t>
            </a:r>
            <a:r>
              <a:rPr lang="es-MX" sz="2000" dirty="0" smtClean="0">
                <a:solidFill>
                  <a:srgbClr val="000099"/>
                </a:solidFill>
              </a:rPr>
              <a:t>evento, 3 días hábiles, respectivamente.</a:t>
            </a:r>
            <a:endParaRPr lang="es-MX" sz="2000" dirty="0">
              <a:solidFill>
                <a:srgbClr val="000099"/>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800" decel="100000"/>
                                        <p:tgtEl>
                                          <p:spTgt spid="11"/>
                                        </p:tgtEl>
                                      </p:cBhvr>
                                    </p:animEffect>
                                    <p:anim calcmode="lin" valueType="num">
                                      <p:cBhvr>
                                        <p:cTn id="8" dur="800" decel="100000" fill="hold"/>
                                        <p:tgtEl>
                                          <p:spTgt spid="11"/>
                                        </p:tgtEl>
                                        <p:attrNameLst>
                                          <p:attrName>style.rotation</p:attrName>
                                        </p:attrNameLst>
                                      </p:cBhvr>
                                      <p:tavLst>
                                        <p:tav tm="0">
                                          <p:val>
                                            <p:fltVal val="-90"/>
                                          </p:val>
                                        </p:tav>
                                        <p:tav tm="100000">
                                          <p:val>
                                            <p:fltVal val="0"/>
                                          </p:val>
                                        </p:tav>
                                      </p:tavLst>
                                    </p:anim>
                                    <p:anim calcmode="lin" valueType="num">
                                      <p:cBhvr>
                                        <p:cTn id="9" dur="800" decel="100000" fill="hold"/>
                                        <p:tgtEl>
                                          <p:spTgt spid="11"/>
                                        </p:tgtEl>
                                        <p:attrNameLst>
                                          <p:attrName>ppt_x</p:attrName>
                                        </p:attrNameLst>
                                      </p:cBhvr>
                                      <p:tavLst>
                                        <p:tav tm="0">
                                          <p:val>
                                            <p:strVal val="#ppt_x+0.4"/>
                                          </p:val>
                                        </p:tav>
                                        <p:tav tm="100000">
                                          <p:val>
                                            <p:strVal val="#ppt_x-0.05"/>
                                          </p:val>
                                        </p:tav>
                                      </p:tavLst>
                                    </p:anim>
                                    <p:anim calcmode="lin" valueType="num">
                                      <p:cBhvr>
                                        <p:cTn id="10" dur="800" decel="100000" fill="hold"/>
                                        <p:tgtEl>
                                          <p:spTgt spid="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trips(down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4)">
                                      <p:cBhvr>
                                        <p:cTn id="2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3748" y="1066800"/>
            <a:ext cx="9144000" cy="646113"/>
          </a:xfrm>
          <a:prstGeom prst="rect">
            <a:avLst/>
          </a:prstGeom>
          <a:noFill/>
          <a:ln w="9525">
            <a:noFill/>
            <a:miter lim="800000"/>
            <a:headEnd/>
            <a:tailEnd/>
          </a:ln>
          <a:effectLst/>
        </p:spPr>
        <p:txBody>
          <a:bodyPr>
            <a:spAutoFit/>
          </a:bodyPr>
          <a:lstStyle/>
          <a:p>
            <a:pPr algn="ctr">
              <a:defRPr/>
            </a:pPr>
            <a:r>
              <a:rPr lang="es-MX" sz="3600" b="1" dirty="0">
                <a:solidFill>
                  <a:srgbClr val="000099"/>
                </a:solidFill>
                <a:cs typeface="+mn-cs"/>
              </a:rPr>
              <a:t>Licencias </a:t>
            </a:r>
            <a:r>
              <a:rPr lang="es-MX" sz="3600" b="1" dirty="0" smtClean="0">
                <a:solidFill>
                  <a:srgbClr val="000099"/>
                </a:solidFill>
                <a:cs typeface="+mn-cs"/>
              </a:rPr>
              <a:t>sin </a:t>
            </a:r>
            <a:r>
              <a:rPr lang="es-MX" sz="3600" b="1" dirty="0">
                <a:solidFill>
                  <a:srgbClr val="000099"/>
                </a:solidFill>
                <a:cs typeface="+mn-cs"/>
              </a:rPr>
              <a:t>Goce de Sueldo</a:t>
            </a:r>
            <a:endParaRPr lang="es-ES" sz="3600" b="1" dirty="0">
              <a:solidFill>
                <a:srgbClr val="000099"/>
              </a:solidFill>
              <a:cs typeface="+mn-cs"/>
            </a:endParaRPr>
          </a:p>
        </p:txBody>
      </p:sp>
      <p:sp>
        <p:nvSpPr>
          <p:cNvPr id="6" name="Text Box 5"/>
          <p:cNvSpPr txBox="1">
            <a:spLocks noChangeArrowheads="1"/>
          </p:cNvSpPr>
          <p:nvPr/>
        </p:nvSpPr>
        <p:spPr bwMode="auto">
          <a:xfrm>
            <a:off x="685800" y="1600200"/>
            <a:ext cx="8229600" cy="1509772"/>
          </a:xfrm>
          <a:prstGeom prst="rect">
            <a:avLst/>
          </a:prstGeom>
          <a:noFill/>
          <a:ln w="9525">
            <a:noFill/>
            <a:miter lim="800000"/>
            <a:headEnd/>
            <a:tailEnd/>
          </a:ln>
        </p:spPr>
        <p:txBody>
          <a:bodyPr>
            <a:spAutoFit/>
          </a:bodyPr>
          <a:lstStyle/>
          <a:p>
            <a:pPr lvl="1" algn="just">
              <a:lnSpc>
                <a:spcPct val="150000"/>
              </a:lnSpc>
              <a:buFont typeface="Wingdings" pitchFamily="2" charset="2"/>
              <a:buChar char="q"/>
            </a:pPr>
            <a:r>
              <a:rPr lang="es-MX" sz="2200" dirty="0" smtClean="0"/>
              <a:t>  </a:t>
            </a:r>
            <a:r>
              <a:rPr lang="es-MX" sz="2100" dirty="0"/>
              <a:t>Para el desempeño de Puestos de Confianza; Cargos de Elección Popular, Comisiones Oficiales Federales y Comisiones </a:t>
            </a:r>
            <a:r>
              <a:rPr lang="es-MX" sz="2100" dirty="0" smtClean="0"/>
              <a:t>Sindicales.</a:t>
            </a:r>
            <a:endParaRPr lang="es-ES" sz="2100" dirty="0"/>
          </a:p>
        </p:txBody>
      </p:sp>
      <p:sp>
        <p:nvSpPr>
          <p:cNvPr id="7" name="Text Box 5"/>
          <p:cNvSpPr txBox="1">
            <a:spLocks noChangeArrowheads="1"/>
          </p:cNvSpPr>
          <p:nvPr/>
        </p:nvSpPr>
        <p:spPr bwMode="auto">
          <a:xfrm>
            <a:off x="685800" y="3429000"/>
            <a:ext cx="8229600" cy="2964017"/>
          </a:xfrm>
          <a:prstGeom prst="rect">
            <a:avLst/>
          </a:prstGeom>
          <a:noFill/>
          <a:ln w="9525">
            <a:noFill/>
            <a:miter lim="800000"/>
            <a:headEnd/>
            <a:tailEnd/>
          </a:ln>
        </p:spPr>
        <p:txBody>
          <a:bodyPr>
            <a:spAutoFit/>
          </a:bodyPr>
          <a:lstStyle/>
          <a:p>
            <a:pPr lvl="1" algn="just">
              <a:lnSpc>
                <a:spcPct val="150000"/>
              </a:lnSpc>
              <a:buFont typeface="Wingdings" pitchFamily="2" charset="2"/>
              <a:buChar char="q"/>
            </a:pPr>
            <a:r>
              <a:rPr lang="es-MX" sz="2200" dirty="0" smtClean="0"/>
              <a:t>  </a:t>
            </a:r>
            <a:r>
              <a:rPr lang="es-MX" sz="2100" dirty="0"/>
              <a:t>Para el arreglo de asuntos particulares a solicitud del interesado, una vez dentro de cada año natural y siempre que no tenga nota desfavorable en su expediente; hasta de 30 días a los que tengan un año de servicios; hasta de 90 días a los que tengan de uno a cinco años; y hasta de 180 días a los que tengan más de cinco años.</a:t>
            </a:r>
            <a:endParaRPr lang="es-ES" sz="2100" dirty="0"/>
          </a:p>
        </p:txBody>
      </p:sp>
    </p:spTree>
    <p:extLst>
      <p:ext uri="{BB962C8B-B14F-4D97-AF65-F5344CB8AC3E}">
        <p14:creationId xmlns:p14="http://schemas.microsoft.com/office/powerpoint/2010/main" val="30894863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dirty="0">
                <a:solidFill>
                  <a:srgbClr val="000099"/>
                </a:solidFill>
                <a:effectLst>
                  <a:outerShdw blurRad="38100" dist="38100" dir="2700000" algn="tl">
                    <a:srgbClr val="C0C0C0"/>
                  </a:outerShdw>
                </a:effectLst>
                <a:cs typeface="+mn-cs"/>
              </a:rPr>
              <a:t> </a:t>
            </a:r>
            <a:r>
              <a:rPr lang="es-MX" sz="2800" b="1" dirty="0">
                <a:solidFill>
                  <a:srgbClr val="000099"/>
                </a:solidFill>
                <a:cs typeface="+mn-cs"/>
              </a:rPr>
              <a:t>Expedientes de Personal</a:t>
            </a:r>
          </a:p>
        </p:txBody>
      </p:sp>
      <p:sp>
        <p:nvSpPr>
          <p:cNvPr id="5" name="Text Box 5"/>
          <p:cNvSpPr txBox="1">
            <a:spLocks noChangeArrowheads="1"/>
          </p:cNvSpPr>
          <p:nvPr/>
        </p:nvSpPr>
        <p:spPr bwMode="auto">
          <a:xfrm>
            <a:off x="685800" y="1600200"/>
            <a:ext cx="8229600" cy="600075"/>
          </a:xfrm>
          <a:prstGeom prst="rect">
            <a:avLst/>
          </a:prstGeom>
          <a:noFill/>
          <a:ln w="9525">
            <a:noFill/>
            <a:miter lim="800000"/>
            <a:headEnd/>
            <a:tailEnd/>
          </a:ln>
        </p:spPr>
        <p:txBody>
          <a:bodyPr>
            <a:spAutoFit/>
          </a:bodyPr>
          <a:lstStyle/>
          <a:p>
            <a:pPr lvl="1">
              <a:lnSpc>
                <a:spcPct val="150000"/>
              </a:lnSpc>
              <a:buFont typeface="Wingdings" pitchFamily="2" charset="2"/>
              <a:buChar char="q"/>
            </a:pPr>
            <a:r>
              <a:rPr lang="es-MX" sz="2200" dirty="0" smtClean="0"/>
              <a:t>  Acta de nacimiento y CURP</a:t>
            </a:r>
            <a:endParaRPr lang="es-ES" sz="2200" dirty="0"/>
          </a:p>
        </p:txBody>
      </p:sp>
      <p:sp>
        <p:nvSpPr>
          <p:cNvPr id="7" name="Text Box 5"/>
          <p:cNvSpPr txBox="1">
            <a:spLocks noChangeArrowheads="1"/>
          </p:cNvSpPr>
          <p:nvPr/>
        </p:nvSpPr>
        <p:spPr bwMode="auto">
          <a:xfrm>
            <a:off x="685800" y="2846388"/>
            <a:ext cx="8229600" cy="600164"/>
          </a:xfrm>
          <a:prstGeom prst="rect">
            <a:avLst/>
          </a:prstGeom>
          <a:noFill/>
          <a:ln w="9525">
            <a:noFill/>
            <a:miter lim="800000"/>
            <a:headEnd/>
            <a:tailEnd/>
          </a:ln>
        </p:spPr>
        <p:txBody>
          <a:bodyPr>
            <a:spAutoFit/>
          </a:bodyPr>
          <a:lstStyle/>
          <a:p>
            <a:pPr lvl="1">
              <a:lnSpc>
                <a:spcPct val="150000"/>
              </a:lnSpc>
              <a:buFont typeface="Wingdings" pitchFamily="2" charset="2"/>
              <a:buChar char="q"/>
            </a:pPr>
            <a:r>
              <a:rPr lang="es-MX" sz="2200" dirty="0" smtClean="0"/>
              <a:t> Título </a:t>
            </a:r>
            <a:r>
              <a:rPr lang="es-MX" sz="2200" dirty="0"/>
              <a:t>profesional o constancia de estudios</a:t>
            </a:r>
            <a:endParaRPr lang="es-ES" sz="2200" dirty="0"/>
          </a:p>
        </p:txBody>
      </p:sp>
      <p:sp>
        <p:nvSpPr>
          <p:cNvPr id="8" name="Text Box 5"/>
          <p:cNvSpPr txBox="1">
            <a:spLocks noChangeArrowheads="1"/>
          </p:cNvSpPr>
          <p:nvPr/>
        </p:nvSpPr>
        <p:spPr bwMode="auto">
          <a:xfrm>
            <a:off x="685800" y="3429000"/>
            <a:ext cx="8229600" cy="538162"/>
          </a:xfrm>
          <a:prstGeom prst="rect">
            <a:avLst/>
          </a:prstGeom>
          <a:noFill/>
          <a:ln w="9525">
            <a:noFill/>
            <a:miter lim="800000"/>
            <a:headEnd/>
            <a:tailEnd/>
          </a:ln>
        </p:spPr>
        <p:txBody>
          <a:bodyPr>
            <a:spAutoFit/>
          </a:bodyPr>
          <a:lstStyle/>
          <a:p>
            <a:pPr marL="914400" lvl="1" indent="-457200">
              <a:lnSpc>
                <a:spcPct val="150000"/>
              </a:lnSpc>
              <a:buFont typeface="Wingdings" pitchFamily="2" charset="2"/>
              <a:buChar char="q"/>
            </a:pPr>
            <a:r>
              <a:rPr lang="es-MX" sz="2200" dirty="0" smtClean="0"/>
              <a:t>Identificación oficial</a:t>
            </a:r>
            <a:endParaRPr lang="es-ES" sz="2200" dirty="0"/>
          </a:p>
        </p:txBody>
      </p:sp>
      <p:sp>
        <p:nvSpPr>
          <p:cNvPr id="9" name="Text Box 5"/>
          <p:cNvSpPr txBox="1">
            <a:spLocks noChangeArrowheads="1"/>
          </p:cNvSpPr>
          <p:nvPr/>
        </p:nvSpPr>
        <p:spPr bwMode="auto">
          <a:xfrm>
            <a:off x="685800" y="4038600"/>
            <a:ext cx="8229600" cy="1954212"/>
          </a:xfrm>
          <a:prstGeom prst="rect">
            <a:avLst/>
          </a:prstGeom>
          <a:noFill/>
          <a:ln w="9525">
            <a:noFill/>
            <a:miter lim="800000"/>
            <a:headEnd/>
            <a:tailEnd/>
          </a:ln>
          <a:effectLst/>
        </p:spPr>
        <p:txBody>
          <a:bodyPr>
            <a:spAutoFit/>
          </a:bodyPr>
          <a:lstStyle/>
          <a:p>
            <a:pPr marL="914400" lvl="1" indent="-457200">
              <a:lnSpc>
                <a:spcPct val="150000"/>
              </a:lnSpc>
              <a:buFont typeface="Wingdings" pitchFamily="2" charset="2"/>
              <a:buChar char="q"/>
              <a:defRPr/>
            </a:pPr>
            <a:r>
              <a:rPr lang="es-MX" sz="2200" dirty="0"/>
              <a:t>Documentos referentes a la relación laboral, como: movimientos, altas, bajas, licencias, incapacidades, dictamen de compatibilidad, escalafón, propuestas, etc.</a:t>
            </a:r>
            <a:endParaRPr lang="es-ES" sz="2200" dirty="0"/>
          </a:p>
          <a:p>
            <a:pPr>
              <a:buFont typeface="Wingdings" pitchFamily="2" charset="2"/>
              <a:buChar char="ü"/>
              <a:defRPr/>
            </a:pPr>
            <a:endParaRPr lang="es-ES" sz="2200" b="1" dirty="0">
              <a:effectLst>
                <a:outerShdw blurRad="38100" dist="38100" dir="2700000" algn="tl">
                  <a:srgbClr val="C0C0C0"/>
                </a:outerShdw>
              </a:effectLst>
              <a:cs typeface="+mn-cs"/>
            </a:endParaRPr>
          </a:p>
        </p:txBody>
      </p:sp>
      <p:sp>
        <p:nvSpPr>
          <p:cNvPr id="11" name="Text Box 5"/>
          <p:cNvSpPr txBox="1">
            <a:spLocks noChangeArrowheads="1"/>
          </p:cNvSpPr>
          <p:nvPr/>
        </p:nvSpPr>
        <p:spPr bwMode="auto">
          <a:xfrm>
            <a:off x="685800" y="2133600"/>
            <a:ext cx="8229600" cy="600164"/>
          </a:xfrm>
          <a:prstGeom prst="rect">
            <a:avLst/>
          </a:prstGeom>
          <a:noFill/>
          <a:ln w="9525">
            <a:noFill/>
            <a:miter lim="800000"/>
            <a:headEnd/>
            <a:tailEnd/>
          </a:ln>
        </p:spPr>
        <p:txBody>
          <a:bodyPr wrap="square">
            <a:spAutoFit/>
          </a:bodyPr>
          <a:lstStyle/>
          <a:p>
            <a:pPr lvl="1">
              <a:lnSpc>
                <a:spcPct val="150000"/>
              </a:lnSpc>
              <a:buFont typeface="Wingdings" pitchFamily="2" charset="2"/>
              <a:buChar char="q"/>
            </a:pPr>
            <a:r>
              <a:rPr lang="es-MX" sz="2200" dirty="0" smtClean="0"/>
              <a:t> Nombramiento </a:t>
            </a:r>
            <a:r>
              <a:rPr lang="es-MX" sz="2200" dirty="0"/>
              <a:t>o </a:t>
            </a:r>
            <a:r>
              <a:rPr lang="es-MX" sz="2200" dirty="0" smtClean="0"/>
              <a:t>FUP</a:t>
            </a:r>
            <a:endParaRPr lang="es-ES" sz="22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ssolv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7" grpId="0"/>
      <p:bldP spid="8" grpId="0"/>
      <p:bldP spid="9"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53452" y="791212"/>
            <a:ext cx="8073452" cy="646113"/>
          </a:xfrm>
          <a:prstGeom prst="rect">
            <a:avLst/>
          </a:prstGeom>
          <a:noFill/>
          <a:ln w="9525">
            <a:noFill/>
            <a:miter lim="800000"/>
            <a:headEnd/>
            <a:tailEnd/>
          </a:ln>
          <a:effectLst/>
        </p:spPr>
        <p:txBody>
          <a:bodyPr wrap="square">
            <a:spAutoFit/>
          </a:bodyPr>
          <a:lstStyle/>
          <a:p>
            <a:pPr algn="ctr">
              <a:defRPr/>
            </a:pPr>
            <a:r>
              <a:rPr lang="es-MX" sz="3600" b="1" dirty="0" smtClean="0">
                <a:solidFill>
                  <a:srgbClr val="000099"/>
                </a:solidFill>
                <a:cs typeface="+mn-cs"/>
              </a:rPr>
              <a:t>Reglamento Escolar Interno</a:t>
            </a:r>
            <a:endParaRPr lang="es-ES" sz="3600" b="1" dirty="0">
              <a:solidFill>
                <a:srgbClr val="000099"/>
              </a:solidFill>
              <a:cs typeface="+mn-cs"/>
            </a:endParaRPr>
          </a:p>
        </p:txBody>
      </p:sp>
      <p:sp>
        <p:nvSpPr>
          <p:cNvPr id="3" name="Text Box 5"/>
          <p:cNvSpPr txBox="1">
            <a:spLocks noChangeArrowheads="1"/>
          </p:cNvSpPr>
          <p:nvPr/>
        </p:nvSpPr>
        <p:spPr bwMode="auto">
          <a:xfrm>
            <a:off x="453452" y="1486330"/>
            <a:ext cx="8229600" cy="4616648"/>
          </a:xfrm>
          <a:prstGeom prst="rect">
            <a:avLst/>
          </a:prstGeom>
          <a:noFill/>
          <a:ln w="9525">
            <a:noFill/>
            <a:miter lim="800000"/>
            <a:headEnd/>
            <a:tailEnd/>
          </a:ln>
        </p:spPr>
        <p:txBody>
          <a:bodyPr>
            <a:spAutoFit/>
          </a:bodyPr>
          <a:lstStyle/>
          <a:p>
            <a:pPr algn="just"/>
            <a:r>
              <a:rPr lang="es-ES" sz="2100" dirty="0"/>
              <a:t>En el contexto que la disciplina escolar contribuye al desarrollo exitoso de los procesos de enseñanza aprendizaje, se requerirá para tal fin del establecimiento de normas de convivencia, las cuales estarán contenidas en el Reglamento Escolar Interno.</a:t>
            </a:r>
            <a:endParaRPr lang="es-MX" sz="2100" dirty="0"/>
          </a:p>
          <a:p>
            <a:pPr algn="just"/>
            <a:r>
              <a:rPr lang="es-ES" sz="2100" dirty="0"/>
              <a:t> </a:t>
            </a:r>
            <a:endParaRPr lang="es-MX" sz="2100" dirty="0"/>
          </a:p>
          <a:p>
            <a:pPr algn="just"/>
            <a:r>
              <a:rPr lang="es-ES" sz="2100" dirty="0"/>
              <a:t>El reglamento de referencia deberá de constituirse conforme lo establecen las Reglas de Conducta para las Escuelas de Educación Básica del Estado de Jalisco vigente a partir del 03 de Octubre de 2012. </a:t>
            </a:r>
            <a:endParaRPr lang="es-MX" sz="2100" dirty="0"/>
          </a:p>
          <a:p>
            <a:pPr algn="just"/>
            <a:r>
              <a:rPr lang="es-ES" sz="2100" dirty="0"/>
              <a:t> </a:t>
            </a:r>
            <a:endParaRPr lang="es-MX" sz="2100" dirty="0"/>
          </a:p>
          <a:p>
            <a:pPr algn="just"/>
            <a:r>
              <a:rPr lang="es-ES" sz="2100" dirty="0"/>
              <a:t>Para disciplinar las  faltas de conducta de los alumnos el Consejo Escolar de Participación Social, deberá constituir el Comité de Convivencia y Disciplina Escolar, en los plazos establecidos en los lineamientos mencionados.</a:t>
            </a:r>
          </a:p>
        </p:txBody>
      </p:sp>
    </p:spTree>
    <p:extLst>
      <p:ext uri="{BB962C8B-B14F-4D97-AF65-F5344CB8AC3E}">
        <p14:creationId xmlns:p14="http://schemas.microsoft.com/office/powerpoint/2010/main" val="27941766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53452" y="791212"/>
            <a:ext cx="8073452" cy="1200329"/>
          </a:xfrm>
          <a:prstGeom prst="rect">
            <a:avLst/>
          </a:prstGeom>
          <a:noFill/>
          <a:ln w="9525">
            <a:noFill/>
            <a:miter lim="800000"/>
            <a:headEnd/>
            <a:tailEnd/>
          </a:ln>
          <a:effectLst/>
        </p:spPr>
        <p:txBody>
          <a:bodyPr wrap="square">
            <a:spAutoFit/>
          </a:bodyPr>
          <a:lstStyle/>
          <a:p>
            <a:pPr algn="ctr">
              <a:defRPr/>
            </a:pPr>
            <a:r>
              <a:rPr lang="es-ES" sz="3600" b="1" dirty="0" smtClean="0">
                <a:solidFill>
                  <a:srgbClr val="000099"/>
                </a:solidFill>
                <a:cs typeface="+mn-cs"/>
              </a:rPr>
              <a:t>Personal con Carrera Magisterial</a:t>
            </a:r>
            <a:endParaRPr lang="es-MX" sz="3600" b="1" dirty="0" smtClean="0">
              <a:solidFill>
                <a:srgbClr val="000099"/>
              </a:solidFill>
              <a:cs typeface="+mn-cs"/>
            </a:endParaRPr>
          </a:p>
          <a:p>
            <a:pPr algn="ctr">
              <a:defRPr/>
            </a:pPr>
            <a:r>
              <a:rPr lang="es-ES" sz="3600" b="1" dirty="0" smtClean="0">
                <a:solidFill>
                  <a:srgbClr val="000099"/>
                </a:solidFill>
                <a:cs typeface="+mn-cs"/>
              </a:rPr>
              <a:t>Actividades Cocurriculares</a:t>
            </a:r>
            <a:endParaRPr lang="es-ES" sz="3600" b="1" dirty="0">
              <a:solidFill>
                <a:srgbClr val="000099"/>
              </a:solidFill>
              <a:cs typeface="+mn-cs"/>
            </a:endParaRPr>
          </a:p>
        </p:txBody>
      </p:sp>
      <p:sp>
        <p:nvSpPr>
          <p:cNvPr id="3" name="Text Box 5"/>
          <p:cNvSpPr txBox="1">
            <a:spLocks noChangeArrowheads="1"/>
          </p:cNvSpPr>
          <p:nvPr/>
        </p:nvSpPr>
        <p:spPr bwMode="auto">
          <a:xfrm>
            <a:off x="375378" y="2209800"/>
            <a:ext cx="8229600" cy="3000821"/>
          </a:xfrm>
          <a:prstGeom prst="rect">
            <a:avLst/>
          </a:prstGeom>
          <a:noFill/>
          <a:ln w="9525">
            <a:noFill/>
            <a:miter lim="800000"/>
            <a:headEnd/>
            <a:tailEnd/>
          </a:ln>
        </p:spPr>
        <p:txBody>
          <a:bodyPr>
            <a:spAutoFit/>
          </a:bodyPr>
          <a:lstStyle/>
          <a:p>
            <a:pPr algn="just"/>
            <a:r>
              <a:rPr lang="es-ES" sz="2100" dirty="0" smtClean="0"/>
              <a:t>Verificar dentro del concepto </a:t>
            </a:r>
            <a:r>
              <a:rPr lang="es-ES" sz="2100" dirty="0"/>
              <a:t>de actividades cocurriculares, </a:t>
            </a:r>
            <a:r>
              <a:rPr lang="es-ES" sz="2100" dirty="0" smtClean="0"/>
              <a:t>los documentos señalados en </a:t>
            </a:r>
            <a:r>
              <a:rPr lang="es-ES" sz="2100" dirty="0"/>
              <a:t>las Normas y Procedimientos correspondientes </a:t>
            </a:r>
            <a:r>
              <a:rPr lang="es-ES" sz="2100" dirty="0" smtClean="0"/>
              <a:t>tales como;  </a:t>
            </a:r>
            <a:r>
              <a:rPr lang="es-ES" sz="2100" dirty="0"/>
              <a:t>Plan Anual de Trabajo de Carrera </a:t>
            </a:r>
            <a:r>
              <a:rPr lang="es-ES" sz="2100" dirty="0" smtClean="0"/>
              <a:t>Magisterial, </a:t>
            </a:r>
            <a:r>
              <a:rPr lang="es-ES" sz="2100" dirty="0"/>
              <a:t>cronograma de actividades, </a:t>
            </a:r>
            <a:r>
              <a:rPr lang="es-ES" sz="2100" dirty="0" smtClean="0"/>
              <a:t>así </a:t>
            </a:r>
            <a:r>
              <a:rPr lang="es-ES" sz="2100" dirty="0" smtClean="0"/>
              <a:t>como el registro de asistencia por las horas referidas en dichas actividades.</a:t>
            </a:r>
          </a:p>
          <a:p>
            <a:pPr algn="just"/>
            <a:endParaRPr lang="es-ES" sz="2100" dirty="0" smtClean="0"/>
          </a:p>
          <a:p>
            <a:pPr algn="just"/>
            <a:r>
              <a:rPr lang="es-ES" sz="2100" dirty="0" smtClean="0"/>
              <a:t>Cabe hacer mención que se registra la asistencia en el mismo control ya establecido en el centro de </a:t>
            </a:r>
            <a:r>
              <a:rPr lang="es-ES" sz="2100" dirty="0" smtClean="0"/>
              <a:t>trabajo, pero separado del registro de la asistencia ordinaria frente a grupo.</a:t>
            </a:r>
            <a:endParaRPr lang="es-MX" sz="2100" dirty="0"/>
          </a:p>
        </p:txBody>
      </p:sp>
    </p:spTree>
    <p:extLst>
      <p:ext uri="{BB962C8B-B14F-4D97-AF65-F5344CB8AC3E}">
        <p14:creationId xmlns:p14="http://schemas.microsoft.com/office/powerpoint/2010/main" val="2998281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53452" y="791212"/>
            <a:ext cx="8073452" cy="646113"/>
          </a:xfrm>
          <a:prstGeom prst="rect">
            <a:avLst/>
          </a:prstGeom>
          <a:noFill/>
          <a:ln w="9525">
            <a:noFill/>
            <a:miter lim="800000"/>
            <a:headEnd/>
            <a:tailEnd/>
          </a:ln>
          <a:effectLst/>
        </p:spPr>
        <p:txBody>
          <a:bodyPr wrap="square">
            <a:spAutoFit/>
          </a:bodyPr>
          <a:lstStyle/>
          <a:p>
            <a:pPr algn="ctr">
              <a:defRPr/>
            </a:pPr>
            <a:r>
              <a:rPr lang="es-MX" sz="3600" b="1" dirty="0" smtClean="0">
                <a:solidFill>
                  <a:srgbClr val="000099"/>
                </a:solidFill>
                <a:cs typeface="+mn-cs"/>
              </a:rPr>
              <a:t>Consejo Técnico Escolar</a:t>
            </a:r>
            <a:endParaRPr lang="es-ES" sz="3600" b="1" dirty="0">
              <a:solidFill>
                <a:srgbClr val="000099"/>
              </a:solidFill>
              <a:cs typeface="+mn-cs"/>
            </a:endParaRPr>
          </a:p>
        </p:txBody>
      </p:sp>
      <p:sp>
        <p:nvSpPr>
          <p:cNvPr id="3" name="Text Box 5"/>
          <p:cNvSpPr txBox="1">
            <a:spLocks noChangeArrowheads="1"/>
          </p:cNvSpPr>
          <p:nvPr/>
        </p:nvSpPr>
        <p:spPr bwMode="auto">
          <a:xfrm>
            <a:off x="318540" y="1458561"/>
            <a:ext cx="8229600" cy="3785652"/>
          </a:xfrm>
          <a:prstGeom prst="rect">
            <a:avLst/>
          </a:prstGeom>
          <a:noFill/>
          <a:ln w="9525">
            <a:noFill/>
            <a:miter lim="800000"/>
            <a:headEnd/>
            <a:tailEnd/>
          </a:ln>
        </p:spPr>
        <p:txBody>
          <a:bodyPr>
            <a:spAutoFit/>
          </a:bodyPr>
          <a:lstStyle/>
          <a:p>
            <a:pPr algn="just"/>
            <a:r>
              <a:rPr lang="es-ES" sz="2400" dirty="0"/>
              <a:t>En el contexto de que el Consejo Técnico Escolar es uno de los organismos corresponsables del gobierno del plantel y siendo uno de sus objetivos el dar a conocer las</a:t>
            </a:r>
            <a:r>
              <a:rPr lang="es-ES" sz="2400" b="1" dirty="0"/>
              <a:t> </a:t>
            </a:r>
            <a:r>
              <a:rPr lang="es-ES" sz="2400" dirty="0"/>
              <a:t>propuestas de innovación que faciliten la gestión </a:t>
            </a:r>
            <a:r>
              <a:rPr lang="es-ES" sz="2400" dirty="0" smtClean="0"/>
              <a:t>escolar.</a:t>
            </a:r>
          </a:p>
          <a:p>
            <a:pPr algn="just"/>
            <a:endParaRPr lang="es-ES" sz="2400" dirty="0"/>
          </a:p>
          <a:p>
            <a:pPr algn="just"/>
            <a:r>
              <a:rPr lang="es-ES" sz="2400" dirty="0" smtClean="0"/>
              <a:t>Las </a:t>
            </a:r>
            <a:r>
              <a:rPr lang="es-ES" sz="2400" dirty="0"/>
              <a:t>reuniones de consejo deberán realizarse </a:t>
            </a:r>
            <a:r>
              <a:rPr lang="es-ES" sz="2400" dirty="0" smtClean="0"/>
              <a:t>conforme se establece en le calendario escolar.</a:t>
            </a:r>
          </a:p>
          <a:p>
            <a:pPr algn="just"/>
            <a:r>
              <a:rPr lang="es-ES" sz="2400" dirty="0" smtClean="0"/>
              <a:t>Para efectos de la auditoría se solicitará la integración del consejo en el plantel, así como las actas de las reuniones.</a:t>
            </a:r>
            <a:endParaRPr lang="es-MX" sz="2400" dirty="0"/>
          </a:p>
          <a:p>
            <a:pPr algn="just"/>
            <a:endParaRPr lang="es-MX" sz="2400" dirty="0"/>
          </a:p>
        </p:txBody>
      </p:sp>
    </p:spTree>
    <p:extLst>
      <p:ext uri="{BB962C8B-B14F-4D97-AF65-F5344CB8AC3E}">
        <p14:creationId xmlns:p14="http://schemas.microsoft.com/office/powerpoint/2010/main" val="132283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a:spLocks noChangeArrowheads="1"/>
          </p:cNvSpPr>
          <p:nvPr/>
        </p:nvSpPr>
        <p:spPr bwMode="auto">
          <a:xfrm>
            <a:off x="685800" y="2070100"/>
            <a:ext cx="7848600" cy="3416300"/>
          </a:xfrm>
          <a:prstGeom prst="rect">
            <a:avLst/>
          </a:prstGeom>
          <a:noFill/>
          <a:ln w="9525">
            <a:noFill/>
            <a:miter lim="800000"/>
            <a:headEnd/>
            <a:tailEnd/>
          </a:ln>
        </p:spPr>
        <p:txBody>
          <a:bodyPr>
            <a:spAutoFit/>
          </a:bodyPr>
          <a:lstStyle/>
          <a:p>
            <a:pPr algn="just">
              <a:lnSpc>
                <a:spcPct val="150000"/>
              </a:lnSpc>
            </a:pPr>
            <a:r>
              <a:rPr lang="es-ES" sz="2400" dirty="0"/>
              <a:t>Fomentar la cultura de la </a:t>
            </a:r>
            <a:r>
              <a:rPr lang="es-ES" sz="2400" dirty="0">
                <a:solidFill>
                  <a:srgbClr val="000099"/>
                </a:solidFill>
              </a:rPr>
              <a:t>transparencia, rendición de cuentas y eficiencia  administrativa en el sistema educativo,</a:t>
            </a:r>
            <a:r>
              <a:rPr lang="es-ES" sz="2400" dirty="0"/>
              <a:t> con el propósito de garantizar una administración ágil y con criterios de austeridad y racionalidad, coadyuvando con ello a elevar la calidad de la educación en nuestro estado.</a:t>
            </a:r>
            <a:endParaRPr lang="es-MX" dirty="0"/>
          </a:p>
        </p:txBody>
      </p:sp>
      <p:sp>
        <p:nvSpPr>
          <p:cNvPr id="6" name="5 Rectángulo"/>
          <p:cNvSpPr/>
          <p:nvPr/>
        </p:nvSpPr>
        <p:spPr>
          <a:xfrm>
            <a:off x="533399" y="722293"/>
            <a:ext cx="8382001" cy="954107"/>
          </a:xfrm>
          <a:prstGeom prst="rect">
            <a:avLst/>
          </a:prstGeom>
          <a:noFill/>
        </p:spPr>
        <p:txBody>
          <a:bodyPr>
            <a:spAutoFit/>
          </a:bodyPr>
          <a:lstStyle/>
          <a:p>
            <a:pPr algn="ctr">
              <a:defRPr/>
            </a:pPr>
            <a:r>
              <a:rPr lang="es-MX" sz="2800" b="1" dirty="0">
                <a:ln w="12700">
                  <a:solidFill>
                    <a:schemeClr val="tx2">
                      <a:satMod val="155000"/>
                    </a:schemeClr>
                  </a:solidFill>
                  <a:prstDash val="solid"/>
                </a:ln>
                <a:solidFill>
                  <a:srgbClr val="000099"/>
                </a:solidFill>
              </a:rPr>
              <a:t>OBJETIVO DIRECCIÓN GENERAL  DE  LA CONTRALORÍA</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3"/>
          <p:cNvSpPr txBox="1">
            <a:spLocks noChangeArrowheads="1"/>
          </p:cNvSpPr>
          <p:nvPr/>
        </p:nvSpPr>
        <p:spPr bwMode="auto">
          <a:xfrm>
            <a:off x="381000" y="0"/>
            <a:ext cx="8305800" cy="3293209"/>
          </a:xfrm>
          <a:prstGeom prst="rect">
            <a:avLst/>
          </a:prstGeom>
          <a:noFill/>
          <a:ln w="9525">
            <a:noFill/>
            <a:miter lim="800000"/>
            <a:headEnd/>
            <a:tailEnd/>
          </a:ln>
          <a:effectLst/>
        </p:spPr>
        <p:txBody>
          <a:bodyPr>
            <a:spAutoFit/>
          </a:bodyPr>
          <a:lstStyle/>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r>
              <a:rPr lang="es-MX" sz="3500" dirty="0">
                <a:ln w="12700">
                  <a:solidFill>
                    <a:schemeClr val="tx2">
                      <a:satMod val="155000"/>
                    </a:schemeClr>
                  </a:solidFill>
                  <a:prstDash val="solid"/>
                </a:ln>
                <a:solidFill>
                  <a:srgbClr val="000099"/>
                </a:solidFill>
              </a:rPr>
              <a:t>Documentos Fuente de Información </a:t>
            </a:r>
          </a:p>
          <a:p>
            <a:pPr algn="ctr">
              <a:spcBef>
                <a:spcPts val="0"/>
              </a:spcBef>
              <a:defRPr/>
            </a:pPr>
            <a:r>
              <a:rPr lang="es-MX" sz="3500" dirty="0">
                <a:ln w="12700">
                  <a:solidFill>
                    <a:schemeClr val="tx2">
                      <a:satMod val="155000"/>
                    </a:schemeClr>
                  </a:solidFill>
                  <a:prstDash val="solid"/>
                </a:ln>
                <a:solidFill>
                  <a:srgbClr val="000099"/>
                </a:solidFill>
              </a:rPr>
              <a:t>para Auditoría</a:t>
            </a:r>
          </a:p>
        </p:txBody>
      </p:sp>
      <p:sp>
        <p:nvSpPr>
          <p:cNvPr id="21" name="Text Box 3"/>
          <p:cNvSpPr txBox="1">
            <a:spLocks noChangeArrowheads="1"/>
          </p:cNvSpPr>
          <p:nvPr/>
        </p:nvSpPr>
        <p:spPr bwMode="auto">
          <a:xfrm>
            <a:off x="381000" y="1143000"/>
            <a:ext cx="8305800" cy="3293209"/>
          </a:xfrm>
          <a:prstGeom prst="rect">
            <a:avLst/>
          </a:prstGeom>
          <a:noFill/>
          <a:ln w="9525">
            <a:noFill/>
            <a:miter lim="800000"/>
            <a:headEnd/>
            <a:tailEnd/>
          </a:ln>
          <a:effectLst/>
        </p:spPr>
        <p:txBody>
          <a:bodyPr>
            <a:spAutoFit/>
          </a:bodyPr>
          <a:lstStyle/>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3500" dirty="0">
              <a:ln w="12700">
                <a:solidFill>
                  <a:schemeClr val="tx2">
                    <a:satMod val="155000"/>
                  </a:schemeClr>
                </a:solidFill>
                <a:prstDash val="solid"/>
              </a:ln>
              <a:solidFill>
                <a:srgbClr val="990000"/>
              </a:solidFill>
              <a:cs typeface="+mn-cs"/>
            </a:endParaRPr>
          </a:p>
          <a:p>
            <a:pPr algn="ctr">
              <a:spcBef>
                <a:spcPts val="0"/>
              </a:spcBef>
              <a:defRPr/>
            </a:pPr>
            <a:r>
              <a:rPr lang="es-MX" sz="3500" dirty="0" smtClean="0">
                <a:ln w="12700">
                  <a:solidFill>
                    <a:schemeClr val="tx2">
                      <a:satMod val="155000"/>
                    </a:schemeClr>
                  </a:solidFill>
                  <a:prstDash val="solid"/>
                </a:ln>
                <a:solidFill>
                  <a:srgbClr val="990000"/>
                </a:solidFill>
                <a:cs typeface="+mn-cs"/>
              </a:rPr>
              <a:t>“Recursos Financieros”</a:t>
            </a:r>
            <a:endParaRPr lang="es-ES" sz="3300" dirty="0">
              <a:ln w="12700">
                <a:solidFill>
                  <a:schemeClr val="tx2">
                    <a:satMod val="155000"/>
                  </a:schemeClr>
                </a:solidFill>
                <a:prstDash val="solid"/>
              </a:ln>
              <a:solidFill>
                <a:srgbClr val="C00000"/>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strVal val="#ppt_w*0.70"/>
                                          </p:val>
                                        </p:tav>
                                        <p:tav tm="100000">
                                          <p:val>
                                            <p:strVal val="#ppt_w"/>
                                          </p:val>
                                        </p:tav>
                                      </p:tavLst>
                                    </p:anim>
                                    <p:anim calcmode="lin" valueType="num">
                                      <p:cBhvr>
                                        <p:cTn id="15" dur="1000" fill="hold"/>
                                        <p:tgtEl>
                                          <p:spTgt spid="21"/>
                                        </p:tgtEl>
                                        <p:attrNameLst>
                                          <p:attrName>ppt_h</p:attrName>
                                        </p:attrNameLst>
                                      </p:cBhvr>
                                      <p:tavLst>
                                        <p:tav tm="0">
                                          <p:val>
                                            <p:strVal val="#ppt_h"/>
                                          </p:val>
                                        </p:tav>
                                        <p:tav tm="100000">
                                          <p:val>
                                            <p:strVal val="#ppt_h"/>
                                          </p:val>
                                        </p:tav>
                                      </p:tavLst>
                                    </p:anim>
                                    <p:animEffect transition="in" filter="fade">
                                      <p:cBhvr>
                                        <p:cTn id="1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6858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Asociación de Padres de Familia (</a:t>
            </a:r>
            <a:r>
              <a:rPr lang="es-MX" sz="2800" b="1" dirty="0" smtClean="0">
                <a:solidFill>
                  <a:srgbClr val="000099"/>
                </a:solidFill>
                <a:cs typeface="+mn-cs"/>
              </a:rPr>
              <a:t>APF)</a:t>
            </a:r>
            <a:endParaRPr lang="es-ES" sz="2800" b="1" dirty="0">
              <a:solidFill>
                <a:srgbClr val="000099"/>
              </a:solidFill>
              <a:cs typeface="+mn-cs"/>
            </a:endParaRPr>
          </a:p>
        </p:txBody>
      </p:sp>
      <p:sp>
        <p:nvSpPr>
          <p:cNvPr id="12" name="Text Box 5"/>
          <p:cNvSpPr txBox="1">
            <a:spLocks noChangeArrowheads="1"/>
          </p:cNvSpPr>
          <p:nvPr/>
        </p:nvSpPr>
        <p:spPr bwMode="auto">
          <a:xfrm>
            <a:off x="609600" y="1295400"/>
            <a:ext cx="8077200" cy="2677656"/>
          </a:xfrm>
          <a:prstGeom prst="rect">
            <a:avLst/>
          </a:prstGeom>
          <a:noFill/>
          <a:ln w="9525">
            <a:noFill/>
            <a:miter lim="800000"/>
            <a:headEnd/>
            <a:tailEnd/>
          </a:ln>
        </p:spPr>
        <p:txBody>
          <a:bodyPr wrap="square">
            <a:spAutoFit/>
          </a:bodyPr>
          <a:lstStyle/>
          <a:p>
            <a:pPr marL="363538" indent="-363538" algn="just">
              <a:buFont typeface="Wingdings" pitchFamily="2" charset="2"/>
              <a:buChar char="q"/>
            </a:pPr>
            <a:r>
              <a:rPr lang="es-ES" sz="2400" dirty="0"/>
              <a:t>Son organismos de apoyo que contempla la Ley General de Educación, para que los padres de familia participen y colaboren en una mejor integración de la comunidad escolar, así como en el mejoramiento de los planteles; de esta forma, escuela y padres de familia podrán conjuntamente resolver los problemas que se presentan en el proceso educativo.</a:t>
            </a:r>
          </a:p>
        </p:txBody>
      </p:sp>
      <p:sp>
        <p:nvSpPr>
          <p:cNvPr id="11" name="Text Box 5"/>
          <p:cNvSpPr txBox="1">
            <a:spLocks noChangeArrowheads="1"/>
          </p:cNvSpPr>
          <p:nvPr/>
        </p:nvSpPr>
        <p:spPr bwMode="auto">
          <a:xfrm>
            <a:off x="685800" y="4114800"/>
            <a:ext cx="7924800" cy="2308324"/>
          </a:xfrm>
          <a:prstGeom prst="rect">
            <a:avLst/>
          </a:prstGeom>
          <a:noFill/>
          <a:ln w="9525">
            <a:noFill/>
            <a:miter lim="800000"/>
            <a:headEnd/>
            <a:tailEnd/>
          </a:ln>
        </p:spPr>
        <p:txBody>
          <a:bodyPr wrap="square">
            <a:spAutoFit/>
          </a:bodyPr>
          <a:lstStyle/>
          <a:p>
            <a:pPr marL="363538" indent="-363538" algn="just">
              <a:buFont typeface="Wingdings" pitchFamily="2" charset="2"/>
              <a:buChar char="q"/>
            </a:pPr>
            <a:r>
              <a:rPr lang="es-MX" sz="2400" dirty="0"/>
              <a:t>Los Directores de las escuelas, convocarán a las personas, dentro de los 15 primeros días siguientes a la iniciación de cada ciclo escolar, para que, reunidas en asamblea, constituyan la Asociación de Padres de Familia y elijan a su Mesa Directiva, levantándose las actas correspondientes.</a:t>
            </a:r>
            <a:endParaRPr lang="es-ES" sz="24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Asociación de Padres de Familia (</a:t>
            </a:r>
            <a:r>
              <a:rPr lang="es-MX" sz="2800" b="1" dirty="0" smtClean="0">
                <a:solidFill>
                  <a:srgbClr val="000099"/>
                </a:solidFill>
                <a:cs typeface="+mn-cs"/>
              </a:rPr>
              <a:t>APF)</a:t>
            </a:r>
            <a:endParaRPr lang="es-ES" sz="2800" b="1" dirty="0">
              <a:solidFill>
                <a:srgbClr val="000099"/>
              </a:solidFill>
              <a:cs typeface="+mn-cs"/>
            </a:endParaRPr>
          </a:p>
        </p:txBody>
      </p:sp>
      <p:sp>
        <p:nvSpPr>
          <p:cNvPr id="11" name="Text Box 5"/>
          <p:cNvSpPr txBox="1">
            <a:spLocks noChangeArrowheads="1"/>
          </p:cNvSpPr>
          <p:nvPr/>
        </p:nvSpPr>
        <p:spPr bwMode="auto">
          <a:xfrm>
            <a:off x="560882" y="1828800"/>
            <a:ext cx="7467600" cy="3000821"/>
          </a:xfrm>
          <a:prstGeom prst="rect">
            <a:avLst/>
          </a:prstGeom>
          <a:noFill/>
          <a:ln w="9525">
            <a:noFill/>
            <a:miter lim="800000"/>
            <a:headEnd/>
            <a:tailEnd/>
          </a:ln>
        </p:spPr>
        <p:txBody>
          <a:bodyPr>
            <a:spAutoFit/>
          </a:bodyPr>
          <a:lstStyle/>
          <a:p>
            <a:pPr marL="266700" indent="-266700" algn="just">
              <a:lnSpc>
                <a:spcPct val="150000"/>
              </a:lnSpc>
            </a:pPr>
            <a:r>
              <a:rPr lang="es-ES" sz="2100" dirty="0" smtClean="0"/>
              <a:t>	Debido </a:t>
            </a:r>
            <a:r>
              <a:rPr lang="es-ES" sz="2100" dirty="0"/>
              <a:t>a la autonomía con que cuentan las Asociaciones de Padres de Familia, la revisión efectuada por la Dirección General de </a:t>
            </a:r>
            <a:r>
              <a:rPr lang="es-ES" sz="2100" dirty="0" smtClean="0"/>
              <a:t>la Contraloría </a:t>
            </a:r>
            <a:r>
              <a:rPr lang="es-ES" sz="2100" b="1" dirty="0">
                <a:solidFill>
                  <a:srgbClr val="000099"/>
                </a:solidFill>
              </a:rPr>
              <a:t>se concreta al aspecto </a:t>
            </a:r>
            <a:r>
              <a:rPr lang="es-ES" sz="2100" b="1" dirty="0" smtClean="0">
                <a:solidFill>
                  <a:srgbClr val="000099"/>
                </a:solidFill>
              </a:rPr>
              <a:t>normativo. </a:t>
            </a:r>
            <a:r>
              <a:rPr lang="es-ES" sz="2100" dirty="0" smtClean="0"/>
              <a:t>La Dirección de Participación Social es la encargada de realizar las revisiones a las cuotas voluntarias y los egresos efectuados.</a:t>
            </a:r>
            <a:endParaRPr lang="es-ES" sz="21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Asociación de Padres de Familia (</a:t>
            </a:r>
            <a:r>
              <a:rPr lang="es-MX" sz="2800" b="1" dirty="0" smtClean="0">
                <a:solidFill>
                  <a:srgbClr val="000099"/>
                </a:solidFill>
                <a:cs typeface="+mn-cs"/>
              </a:rPr>
              <a:t>APF)</a:t>
            </a:r>
            <a:endParaRPr lang="es-ES" sz="2800" b="1" dirty="0">
              <a:solidFill>
                <a:srgbClr val="000099"/>
              </a:solidFill>
              <a:cs typeface="+mn-cs"/>
            </a:endParaRPr>
          </a:p>
        </p:txBody>
      </p:sp>
      <p:sp>
        <p:nvSpPr>
          <p:cNvPr id="12" name="Text Box 5"/>
          <p:cNvSpPr txBox="1">
            <a:spLocks noChangeArrowheads="1"/>
          </p:cNvSpPr>
          <p:nvPr/>
        </p:nvSpPr>
        <p:spPr bwMode="auto">
          <a:xfrm>
            <a:off x="762000" y="1600200"/>
            <a:ext cx="8153400" cy="769938"/>
          </a:xfrm>
          <a:prstGeom prst="rect">
            <a:avLst/>
          </a:prstGeom>
          <a:noFill/>
          <a:ln w="9525">
            <a:noFill/>
            <a:miter lim="800000"/>
            <a:headEnd/>
            <a:tailEnd/>
          </a:ln>
        </p:spPr>
        <p:txBody>
          <a:bodyPr>
            <a:spAutoFit/>
          </a:bodyPr>
          <a:lstStyle/>
          <a:p>
            <a:pPr algn="just"/>
            <a:r>
              <a:rPr lang="es-ES" sz="2200" b="1" dirty="0"/>
              <a:t>Aspectos a vigilar por parte del </a:t>
            </a:r>
            <a:r>
              <a:rPr lang="es-ES" sz="2200" b="1" dirty="0" smtClean="0"/>
              <a:t>personal, </a:t>
            </a:r>
            <a:r>
              <a:rPr lang="es-ES" sz="2200" b="1" dirty="0">
                <a:solidFill>
                  <a:srgbClr val="C00000"/>
                </a:solidFill>
              </a:rPr>
              <a:t>para no </a:t>
            </a:r>
            <a:r>
              <a:rPr lang="es-ES" sz="2200" b="1" dirty="0"/>
              <a:t>incurrir en </a:t>
            </a:r>
            <a:r>
              <a:rPr lang="es-ES" sz="2200" b="1" dirty="0" smtClean="0"/>
              <a:t>responsabilidad administrativa.</a:t>
            </a:r>
            <a:endParaRPr lang="es-ES" sz="2200" b="1" dirty="0"/>
          </a:p>
        </p:txBody>
      </p:sp>
      <p:sp>
        <p:nvSpPr>
          <p:cNvPr id="11" name="Text Box 5"/>
          <p:cNvSpPr txBox="1">
            <a:spLocks noChangeArrowheads="1"/>
          </p:cNvSpPr>
          <p:nvPr/>
        </p:nvSpPr>
        <p:spPr bwMode="auto">
          <a:xfrm>
            <a:off x="685800" y="2546350"/>
            <a:ext cx="8077200" cy="738188"/>
          </a:xfrm>
          <a:prstGeom prst="rect">
            <a:avLst/>
          </a:prstGeom>
          <a:noFill/>
          <a:ln w="9525">
            <a:noFill/>
            <a:miter lim="800000"/>
            <a:headEnd/>
            <a:tailEnd/>
          </a:ln>
        </p:spPr>
        <p:txBody>
          <a:bodyPr>
            <a:spAutoFit/>
          </a:bodyPr>
          <a:lstStyle/>
          <a:p>
            <a:pPr marL="266700" indent="-266700" algn="just">
              <a:buFont typeface="Wingdings" pitchFamily="2" charset="2"/>
              <a:buChar char="q"/>
            </a:pPr>
            <a:r>
              <a:rPr lang="es-MX" sz="2100" b="1" dirty="0"/>
              <a:t> </a:t>
            </a:r>
            <a:r>
              <a:rPr lang="es-ES" sz="2100" dirty="0"/>
              <a:t>No involucrarse ni permitir que se involucre personal de la escuela en el </a:t>
            </a:r>
            <a:r>
              <a:rPr lang="es-ES" sz="2100" dirty="0">
                <a:solidFill>
                  <a:srgbClr val="000099"/>
                </a:solidFill>
              </a:rPr>
              <a:t>manejo del dinero de la </a:t>
            </a:r>
            <a:r>
              <a:rPr lang="es-ES" sz="2100" dirty="0" smtClean="0">
                <a:solidFill>
                  <a:srgbClr val="000099"/>
                </a:solidFill>
              </a:rPr>
              <a:t>APF</a:t>
            </a:r>
            <a:endParaRPr lang="es-ES" sz="2100" dirty="0"/>
          </a:p>
        </p:txBody>
      </p:sp>
      <p:sp>
        <p:nvSpPr>
          <p:cNvPr id="5" name="Text Box 5"/>
          <p:cNvSpPr txBox="1">
            <a:spLocks noChangeArrowheads="1"/>
          </p:cNvSpPr>
          <p:nvPr/>
        </p:nvSpPr>
        <p:spPr bwMode="auto">
          <a:xfrm>
            <a:off x="685800" y="3349625"/>
            <a:ext cx="8077200" cy="415925"/>
          </a:xfrm>
          <a:prstGeom prst="rect">
            <a:avLst/>
          </a:prstGeom>
          <a:noFill/>
          <a:ln w="9525">
            <a:noFill/>
            <a:miter lim="800000"/>
            <a:headEnd/>
            <a:tailEnd/>
          </a:ln>
        </p:spPr>
        <p:txBody>
          <a:bodyPr>
            <a:spAutoFit/>
          </a:bodyPr>
          <a:lstStyle/>
          <a:p>
            <a:pPr>
              <a:buFont typeface="Wingdings" pitchFamily="2" charset="2"/>
              <a:buChar char="q"/>
            </a:pPr>
            <a:r>
              <a:rPr lang="es-ES" sz="2100" dirty="0"/>
              <a:t>No condicionar inscripciones con cuotas voluntarias.</a:t>
            </a:r>
          </a:p>
        </p:txBody>
      </p:sp>
      <p:sp>
        <p:nvSpPr>
          <p:cNvPr id="7" name="Text Box 5"/>
          <p:cNvSpPr txBox="1">
            <a:spLocks noChangeArrowheads="1"/>
          </p:cNvSpPr>
          <p:nvPr/>
        </p:nvSpPr>
        <p:spPr bwMode="auto">
          <a:xfrm>
            <a:off x="685800" y="3865563"/>
            <a:ext cx="8077200" cy="738187"/>
          </a:xfrm>
          <a:prstGeom prst="rect">
            <a:avLst/>
          </a:prstGeom>
          <a:noFill/>
          <a:ln w="9525">
            <a:noFill/>
            <a:miter lim="800000"/>
            <a:headEnd/>
            <a:tailEnd/>
          </a:ln>
        </p:spPr>
        <p:txBody>
          <a:bodyPr>
            <a:spAutoFit/>
          </a:bodyPr>
          <a:lstStyle/>
          <a:p>
            <a:pPr marL="266700" indent="-266700" algn="just">
              <a:buFont typeface="Wingdings" pitchFamily="2" charset="2"/>
              <a:buChar char="q"/>
            </a:pPr>
            <a:r>
              <a:rPr lang="es-ES" sz="2100" dirty="0"/>
              <a:t>Asesorar a la </a:t>
            </a:r>
            <a:r>
              <a:rPr lang="es-ES" sz="2100" dirty="0" smtClean="0"/>
              <a:t>APF </a:t>
            </a:r>
            <a:r>
              <a:rPr lang="es-ES" sz="2100" dirty="0"/>
              <a:t>en cuanto a su constitución en tiempo y forma, así como objetivos y funciones Art.11.</a:t>
            </a:r>
          </a:p>
        </p:txBody>
      </p:sp>
      <p:sp>
        <p:nvSpPr>
          <p:cNvPr id="8" name="Text Box 5"/>
          <p:cNvSpPr txBox="1">
            <a:spLocks noChangeArrowheads="1"/>
          </p:cNvSpPr>
          <p:nvPr/>
        </p:nvSpPr>
        <p:spPr bwMode="auto">
          <a:xfrm>
            <a:off x="685800" y="4779963"/>
            <a:ext cx="8077200" cy="738187"/>
          </a:xfrm>
          <a:prstGeom prst="rect">
            <a:avLst/>
          </a:prstGeom>
          <a:noFill/>
          <a:ln w="9525">
            <a:noFill/>
            <a:miter lim="800000"/>
            <a:headEnd/>
            <a:tailEnd/>
          </a:ln>
        </p:spPr>
        <p:txBody>
          <a:bodyPr>
            <a:spAutoFit/>
          </a:bodyPr>
          <a:lstStyle/>
          <a:p>
            <a:pPr marL="266700" indent="-266700">
              <a:buFont typeface="Wingdings" pitchFamily="2" charset="2"/>
              <a:buChar char="q"/>
            </a:pPr>
            <a:r>
              <a:rPr lang="es-ES" sz="2100" dirty="0"/>
              <a:t> Informar a la </a:t>
            </a:r>
            <a:r>
              <a:rPr lang="es-ES" sz="2100" dirty="0" smtClean="0"/>
              <a:t>APF </a:t>
            </a:r>
            <a:r>
              <a:rPr lang="es-ES" sz="2100" dirty="0"/>
              <a:t>del monto sugerido como cuota voluntaria por parte de la Asociación Estatal de Padres de Familia.</a:t>
            </a:r>
          </a:p>
        </p:txBody>
      </p:sp>
      <p:sp>
        <p:nvSpPr>
          <p:cNvPr id="10" name="Text Box 5"/>
          <p:cNvSpPr txBox="1">
            <a:spLocks noChangeArrowheads="1"/>
          </p:cNvSpPr>
          <p:nvPr/>
        </p:nvSpPr>
        <p:spPr bwMode="auto">
          <a:xfrm>
            <a:off x="685800" y="5562600"/>
            <a:ext cx="8077200" cy="1062038"/>
          </a:xfrm>
          <a:prstGeom prst="rect">
            <a:avLst/>
          </a:prstGeom>
          <a:noFill/>
          <a:ln w="9525">
            <a:noFill/>
            <a:miter lim="800000"/>
            <a:headEnd/>
            <a:tailEnd/>
          </a:ln>
        </p:spPr>
        <p:txBody>
          <a:bodyPr>
            <a:spAutoFit/>
          </a:bodyPr>
          <a:lstStyle/>
          <a:p>
            <a:pPr marL="266700" indent="-266700" algn="just">
              <a:buFont typeface="Wingdings" pitchFamily="2" charset="2"/>
              <a:buChar char="q"/>
            </a:pPr>
            <a:r>
              <a:rPr lang="es-ES" sz="2100" dirty="0"/>
              <a:t>La cuota voluntaria debe fijarse en la primera Asamblea de padres de Familia (dentro de los 15 primeros días siguientes al inicio de cada ciclo escolar).</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heckerboard(across)">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1" grpId="0"/>
      <p:bldP spid="5" grpId="0"/>
      <p:bldP spid="7" grpId="0"/>
      <p:bldP spid="8"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
          <p:cNvSpPr txBox="1">
            <a:spLocks noChangeArrowheads="1"/>
          </p:cNvSpPr>
          <p:nvPr/>
        </p:nvSpPr>
        <p:spPr bwMode="auto">
          <a:xfrm>
            <a:off x="533400" y="4204571"/>
            <a:ext cx="8077200" cy="2354262"/>
          </a:xfrm>
          <a:prstGeom prst="rect">
            <a:avLst/>
          </a:prstGeom>
          <a:noFill/>
          <a:ln w="9525">
            <a:noFill/>
            <a:miter lim="800000"/>
            <a:headEnd/>
            <a:tailEnd/>
          </a:ln>
          <a:effectLst/>
        </p:spPr>
        <p:txBody>
          <a:bodyPr>
            <a:spAutoFit/>
          </a:bodyPr>
          <a:lstStyle/>
          <a:p>
            <a:pPr marL="361950" indent="-361950" algn="just">
              <a:buFont typeface="Wingdings" pitchFamily="2" charset="2"/>
              <a:buChar char="q"/>
              <a:defRPr/>
            </a:pPr>
            <a:r>
              <a:rPr lang="es-ES" sz="2100" dirty="0"/>
              <a:t> El manejo de los recursos reunidos por la </a:t>
            </a:r>
            <a:r>
              <a:rPr lang="es-ES" sz="2100" dirty="0" smtClean="0"/>
              <a:t>APF </a:t>
            </a:r>
            <a:r>
              <a:rPr lang="es-ES" sz="2100" dirty="0">
                <a:solidFill>
                  <a:srgbClr val="000099"/>
                </a:solidFill>
              </a:rPr>
              <a:t>será facultad de la mesa directiva y en su caso de la asamblea en apoyo al programa de trabajo aprobado.</a:t>
            </a:r>
            <a:r>
              <a:rPr lang="es-ES" sz="2100" dirty="0"/>
              <a:t> </a:t>
            </a:r>
            <a:r>
              <a:rPr lang="es-ES" sz="2100" dirty="0" smtClean="0"/>
              <a:t>al </a:t>
            </a:r>
            <a:r>
              <a:rPr lang="es-ES" sz="2100" dirty="0"/>
              <a:t>abrir una cuenta bancaria, invariablemente aparecerán las firmas mancomunadas del presidente y tesorero. </a:t>
            </a:r>
            <a:r>
              <a:rPr lang="es-ES" sz="2100" dirty="0">
                <a:solidFill>
                  <a:srgbClr val="000099"/>
                </a:solidFill>
              </a:rPr>
              <a:t>En ningún caso participará el director o personal de la escuela.</a:t>
            </a:r>
          </a:p>
          <a:p>
            <a:pPr marL="266700" indent="-266700" algn="just">
              <a:buFont typeface="Wingdings" pitchFamily="2" charset="2"/>
              <a:buChar char="q"/>
              <a:defRPr/>
            </a:pPr>
            <a:endParaRPr lang="es-ES" sz="2100" b="1" dirty="0"/>
          </a:p>
        </p:txBody>
      </p:sp>
      <p:sp>
        <p:nvSpPr>
          <p:cNvPr id="5" name="Text Box 5"/>
          <p:cNvSpPr txBox="1">
            <a:spLocks noChangeArrowheads="1"/>
          </p:cNvSpPr>
          <p:nvPr/>
        </p:nvSpPr>
        <p:spPr bwMode="auto">
          <a:xfrm>
            <a:off x="533400" y="1549400"/>
            <a:ext cx="8077200" cy="2031325"/>
          </a:xfrm>
          <a:prstGeom prst="rect">
            <a:avLst/>
          </a:prstGeom>
          <a:noFill/>
          <a:ln w="9525">
            <a:noFill/>
            <a:miter lim="800000"/>
            <a:headEnd/>
            <a:tailEnd/>
          </a:ln>
        </p:spPr>
        <p:txBody>
          <a:bodyPr>
            <a:spAutoFit/>
          </a:bodyPr>
          <a:lstStyle/>
          <a:p>
            <a:pPr marL="361950" indent="-361950" algn="just">
              <a:buFont typeface="Wingdings" pitchFamily="2" charset="2"/>
              <a:buChar char="q"/>
              <a:tabLst>
                <a:tab pos="361950" algn="l"/>
              </a:tabLst>
              <a:defRPr/>
            </a:pPr>
            <a:r>
              <a:rPr lang="es-ES" sz="2100" dirty="0"/>
              <a:t>El personal directivo y docente </a:t>
            </a:r>
            <a:r>
              <a:rPr lang="es-ES" sz="2100" dirty="0">
                <a:solidFill>
                  <a:srgbClr val="000099"/>
                </a:solidFill>
              </a:rPr>
              <a:t>deberá abstenerse de cobrar cuotas de inscripción </a:t>
            </a:r>
            <a:r>
              <a:rPr lang="es-ES" sz="2100" dirty="0" smtClean="0">
                <a:solidFill>
                  <a:srgbClr val="000099"/>
                </a:solidFill>
              </a:rPr>
              <a:t>especial, de </a:t>
            </a:r>
            <a:r>
              <a:rPr lang="es-ES" sz="2100" dirty="0">
                <a:solidFill>
                  <a:srgbClr val="000099"/>
                </a:solidFill>
              </a:rPr>
              <a:t>mantenimiento, para festejos o de cualquier otro tipo, incluida la aportación voluntaria acordada por la </a:t>
            </a:r>
            <a:r>
              <a:rPr lang="es-ES" sz="2100" dirty="0" smtClean="0">
                <a:solidFill>
                  <a:srgbClr val="000099"/>
                </a:solidFill>
              </a:rPr>
              <a:t>APF, </a:t>
            </a:r>
            <a:r>
              <a:rPr lang="es-ES" sz="2100" dirty="0"/>
              <a:t>así como de libros, uniformes, escudos, credenciales y </a:t>
            </a:r>
            <a:r>
              <a:rPr lang="es-ES" sz="2100" dirty="0" smtClean="0"/>
              <a:t>fotografías (estos cinco últimos conceptos se manejan dentro del CAS, con uno o varios particulares).</a:t>
            </a:r>
            <a:endParaRPr lang="es-ES" sz="2100" dirty="0"/>
          </a:p>
        </p:txBody>
      </p:sp>
      <p:sp>
        <p:nvSpPr>
          <p:cNvPr id="6"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Asociación de Padres de Familia (</a:t>
            </a:r>
            <a:r>
              <a:rPr lang="es-MX" sz="2800" b="1" dirty="0" smtClean="0">
                <a:solidFill>
                  <a:srgbClr val="000099"/>
                </a:solidFill>
                <a:cs typeface="+mn-cs"/>
              </a:rPr>
              <a:t>APF)</a:t>
            </a:r>
            <a:endParaRPr lang="es-ES" sz="2800" b="1" dirty="0">
              <a:solidFill>
                <a:srgbClr val="000099"/>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by="(-#ppt_w*2)" calcmode="lin" valueType="num">
                                      <p:cBhvr rctx="PPT">
                                        <p:cTn id="17" dur="500" autoRev="1" fill="hold">
                                          <p:stCondLst>
                                            <p:cond delay="0"/>
                                          </p:stCondLst>
                                        </p:cTn>
                                        <p:tgtEl>
                                          <p:spTgt spid="11"/>
                                        </p:tgtEl>
                                        <p:attrNameLst>
                                          <p:attrName>ppt_w</p:attrName>
                                        </p:attrNameLst>
                                      </p:cBhvr>
                                    </p:anim>
                                    <p:anim by="(#ppt_w*0.50)" calcmode="lin" valueType="num">
                                      <p:cBhvr>
                                        <p:cTn id="18" dur="500" decel="50000" autoRev="1" fill="hold">
                                          <p:stCondLst>
                                            <p:cond delay="0"/>
                                          </p:stCondLst>
                                        </p:cTn>
                                        <p:tgtEl>
                                          <p:spTgt spid="11"/>
                                        </p:tgtEl>
                                        <p:attrNameLst>
                                          <p:attrName>ppt_x</p:attrName>
                                        </p:attrNameLst>
                                      </p:cBhvr>
                                    </p:anim>
                                    <p:anim from="(-#ppt_h/2)" to="(#ppt_y)" calcmode="lin" valueType="num">
                                      <p:cBhvr>
                                        <p:cTn id="19" dur="1000" fill="hold">
                                          <p:stCondLst>
                                            <p:cond delay="0"/>
                                          </p:stCondLst>
                                        </p:cTn>
                                        <p:tgtEl>
                                          <p:spTgt spid="11"/>
                                        </p:tgtEl>
                                        <p:attrNameLst>
                                          <p:attrName>ppt_y</p:attrName>
                                        </p:attrNameLst>
                                      </p:cBhvr>
                                    </p:anim>
                                    <p:animRot by="21600000">
                                      <p:cBhvr>
                                        <p:cTn id="20" dur="1000" fill="hold">
                                          <p:stCondLst>
                                            <p:cond delay="0"/>
                                          </p:stCondLst>
                                        </p:cTn>
                                        <p:tgtEl>
                                          <p:spTgt spid="11"/>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1" nodeType="clickEffect">
                                  <p:stCondLst>
                                    <p:cond delay="0"/>
                                  </p:stCondLst>
                                  <p:iterate type="lt">
                                    <p:tmPct val="0"/>
                                  </p:iterate>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Asociación de Padres de Familia (</a:t>
            </a:r>
            <a:r>
              <a:rPr lang="es-MX" sz="2800" b="1" dirty="0" smtClean="0">
                <a:solidFill>
                  <a:srgbClr val="000099"/>
                </a:solidFill>
                <a:cs typeface="+mn-cs"/>
              </a:rPr>
              <a:t>APF)</a:t>
            </a:r>
            <a:endParaRPr lang="es-ES" sz="2800" b="1" dirty="0">
              <a:solidFill>
                <a:srgbClr val="000099"/>
              </a:solidFill>
              <a:cs typeface="+mn-cs"/>
            </a:endParaRPr>
          </a:p>
        </p:txBody>
      </p:sp>
      <p:sp>
        <p:nvSpPr>
          <p:cNvPr id="12" name="Text Box 5"/>
          <p:cNvSpPr txBox="1">
            <a:spLocks noChangeArrowheads="1"/>
          </p:cNvSpPr>
          <p:nvPr/>
        </p:nvSpPr>
        <p:spPr bwMode="auto">
          <a:xfrm>
            <a:off x="838200" y="1504950"/>
            <a:ext cx="8153400" cy="461963"/>
          </a:xfrm>
          <a:prstGeom prst="rect">
            <a:avLst/>
          </a:prstGeom>
          <a:noFill/>
          <a:ln w="9525">
            <a:noFill/>
            <a:miter lim="800000"/>
            <a:headEnd/>
            <a:tailEnd/>
          </a:ln>
          <a:effectLst/>
        </p:spPr>
        <p:txBody>
          <a:bodyPr>
            <a:spAutoFit/>
          </a:bodyPr>
          <a:lstStyle/>
          <a:p>
            <a:pPr>
              <a:buFont typeface="Wingdings" pitchFamily="2" charset="2"/>
              <a:buChar char="q"/>
              <a:defRPr/>
            </a:pPr>
            <a:r>
              <a:rPr lang="es-MX" sz="2400" b="1" dirty="0">
                <a:effectLst>
                  <a:outerShdw blurRad="38100" dist="38100" dir="2700000" algn="tl">
                    <a:srgbClr val="C0C0C0"/>
                  </a:outerShdw>
                </a:effectLst>
                <a:cs typeface="+mn-cs"/>
              </a:rPr>
              <a:t>  </a:t>
            </a:r>
            <a:r>
              <a:rPr lang="es-ES" sz="2400" b="1" dirty="0"/>
              <a:t>Formatos que forman la revisión de la de la </a:t>
            </a:r>
            <a:r>
              <a:rPr lang="es-ES" sz="2400" b="1" dirty="0" smtClean="0"/>
              <a:t>APF</a:t>
            </a:r>
            <a:endParaRPr lang="es-ES" sz="2400" b="1" dirty="0"/>
          </a:p>
        </p:txBody>
      </p:sp>
      <p:sp>
        <p:nvSpPr>
          <p:cNvPr id="13" name="Text Box 5"/>
          <p:cNvSpPr txBox="1">
            <a:spLocks noChangeArrowheads="1"/>
          </p:cNvSpPr>
          <p:nvPr/>
        </p:nvSpPr>
        <p:spPr bwMode="auto">
          <a:xfrm>
            <a:off x="1295400" y="2114550"/>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a:t> Convocatoria.</a:t>
            </a:r>
          </a:p>
        </p:txBody>
      </p:sp>
      <p:sp>
        <p:nvSpPr>
          <p:cNvPr id="14" name="Text Box 5"/>
          <p:cNvSpPr txBox="1">
            <a:spLocks noChangeArrowheads="1"/>
          </p:cNvSpPr>
          <p:nvPr/>
        </p:nvSpPr>
        <p:spPr bwMode="auto">
          <a:xfrm>
            <a:off x="1295400" y="2647950"/>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dirty="0"/>
              <a:t>  Acta de constitución  APF/2.</a:t>
            </a:r>
          </a:p>
        </p:txBody>
      </p:sp>
      <p:sp>
        <p:nvSpPr>
          <p:cNvPr id="15" name="Text Box 5"/>
          <p:cNvSpPr txBox="1">
            <a:spLocks noChangeArrowheads="1"/>
          </p:cNvSpPr>
          <p:nvPr/>
        </p:nvSpPr>
        <p:spPr bwMode="auto">
          <a:xfrm>
            <a:off x="1295400" y="3181350"/>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dirty="0"/>
              <a:t>  Listado de Asistencia APF/2.</a:t>
            </a:r>
          </a:p>
        </p:txBody>
      </p:sp>
      <p:sp>
        <p:nvSpPr>
          <p:cNvPr id="17" name="Text Box 5"/>
          <p:cNvSpPr txBox="1">
            <a:spLocks noChangeArrowheads="1"/>
          </p:cNvSpPr>
          <p:nvPr/>
        </p:nvSpPr>
        <p:spPr bwMode="auto">
          <a:xfrm>
            <a:off x="1295400" y="3657600"/>
            <a:ext cx="73152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a:t>  Resumen del Programa de Trabajo y actividades.</a:t>
            </a:r>
          </a:p>
        </p:txBody>
      </p:sp>
      <p:sp>
        <p:nvSpPr>
          <p:cNvPr id="18" name="Text Box 5"/>
          <p:cNvSpPr txBox="1">
            <a:spLocks noChangeArrowheads="1"/>
          </p:cNvSpPr>
          <p:nvPr/>
        </p:nvSpPr>
        <p:spPr bwMode="auto">
          <a:xfrm>
            <a:off x="1295400" y="4191000"/>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a:t>  Registro estatal de la Asociación APF/7.</a:t>
            </a:r>
          </a:p>
        </p:txBody>
      </p:sp>
      <p:sp>
        <p:nvSpPr>
          <p:cNvPr id="19" name="Text Box 5"/>
          <p:cNvSpPr txBox="1">
            <a:spLocks noChangeArrowheads="1"/>
          </p:cNvSpPr>
          <p:nvPr/>
        </p:nvSpPr>
        <p:spPr bwMode="auto">
          <a:xfrm>
            <a:off x="1295400" y="4667250"/>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dirty="0"/>
              <a:t>  Libro de </a:t>
            </a:r>
            <a:r>
              <a:rPr lang="es-ES" sz="2000" dirty="0" smtClean="0"/>
              <a:t>actas de asambleas y acuerdos.</a:t>
            </a:r>
            <a:endParaRPr lang="es-ES" sz="2000" dirty="0"/>
          </a:p>
        </p:txBody>
      </p:sp>
      <p:sp>
        <p:nvSpPr>
          <p:cNvPr id="10" name="Text Box 5"/>
          <p:cNvSpPr txBox="1">
            <a:spLocks noChangeArrowheads="1"/>
          </p:cNvSpPr>
          <p:nvPr/>
        </p:nvSpPr>
        <p:spPr bwMode="auto">
          <a:xfrm>
            <a:off x="1295400" y="5222823"/>
            <a:ext cx="5638800" cy="400050"/>
          </a:xfrm>
          <a:prstGeom prst="rect">
            <a:avLst/>
          </a:prstGeom>
          <a:noFill/>
          <a:ln w="9525">
            <a:noFill/>
            <a:miter lim="800000"/>
            <a:headEnd/>
            <a:tailEnd/>
          </a:ln>
        </p:spPr>
        <p:txBody>
          <a:bodyPr>
            <a:spAutoFit/>
          </a:bodyPr>
          <a:lstStyle/>
          <a:p>
            <a:pPr marL="457200" indent="-457200">
              <a:buFont typeface="Wingdings" pitchFamily="2" charset="2"/>
              <a:buChar char="Ø"/>
            </a:pPr>
            <a:r>
              <a:rPr lang="es-ES" sz="2000" dirty="0"/>
              <a:t>  </a:t>
            </a:r>
            <a:r>
              <a:rPr lang="es-ES" sz="2000" dirty="0" smtClean="0"/>
              <a:t>Traspaso económico.</a:t>
            </a:r>
            <a:endParaRPr lang="es-ES" sz="20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heckerboard(across)">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ox(i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ox(in)">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P spid="17" grpId="0"/>
      <p:bldP spid="18" grpId="0"/>
      <p:bldP spid="1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762000" y="914399"/>
            <a:ext cx="7315200" cy="523875"/>
          </a:xfrm>
          <a:prstGeom prst="rect">
            <a:avLst/>
          </a:prstGeom>
          <a:noFill/>
          <a:ln w="9525">
            <a:noFill/>
            <a:miter lim="800000"/>
            <a:headEnd/>
            <a:tailEnd/>
          </a:ln>
          <a:effectLst/>
        </p:spPr>
        <p:txBody>
          <a:bodyPr wrap="square">
            <a:spAutoFit/>
          </a:bodyPr>
          <a:lstStyle/>
          <a:p>
            <a:pPr>
              <a:defRPr/>
            </a:pPr>
            <a:r>
              <a:rPr lang="es-ES" sz="2800" b="1" dirty="0" smtClean="0">
                <a:solidFill>
                  <a:srgbClr val="000099"/>
                </a:solidFill>
                <a:cs typeface="+mn-cs"/>
              </a:rPr>
              <a:t>Consejo Escolar de Participación Social</a:t>
            </a:r>
            <a:endParaRPr lang="es-ES" sz="2800" b="1" dirty="0">
              <a:solidFill>
                <a:srgbClr val="000099"/>
              </a:solidFill>
              <a:cs typeface="+mn-cs"/>
            </a:endParaRPr>
          </a:p>
        </p:txBody>
      </p:sp>
      <p:sp>
        <p:nvSpPr>
          <p:cNvPr id="5" name="Text Box 5"/>
          <p:cNvSpPr txBox="1">
            <a:spLocks noChangeArrowheads="1"/>
          </p:cNvSpPr>
          <p:nvPr/>
        </p:nvSpPr>
        <p:spPr bwMode="auto">
          <a:xfrm>
            <a:off x="533400" y="1549400"/>
            <a:ext cx="8077200" cy="2400657"/>
          </a:xfrm>
          <a:prstGeom prst="rect">
            <a:avLst/>
          </a:prstGeom>
          <a:noFill/>
          <a:ln w="9525">
            <a:noFill/>
            <a:miter lim="800000"/>
            <a:headEnd/>
            <a:tailEnd/>
          </a:ln>
        </p:spPr>
        <p:txBody>
          <a:bodyPr>
            <a:spAutoFit/>
          </a:bodyPr>
          <a:lstStyle/>
          <a:p>
            <a:pPr algn="just">
              <a:buFont typeface="Wingdings" pitchFamily="2" charset="2"/>
              <a:buChar char="q"/>
            </a:pPr>
            <a:r>
              <a:rPr lang="es-ES" sz="2400" dirty="0" smtClean="0"/>
              <a:t> </a:t>
            </a:r>
            <a:r>
              <a:rPr lang="es-ES" sz="2100" dirty="0"/>
              <a:t>El Consejo Escolar deberá estar constituido en la </a:t>
            </a:r>
            <a:r>
              <a:rPr lang="es-ES" sz="2100" dirty="0">
                <a:solidFill>
                  <a:srgbClr val="000099"/>
                </a:solidFill>
              </a:rPr>
              <a:t>última semana del mes de septiembre</a:t>
            </a:r>
            <a:r>
              <a:rPr lang="es-ES" sz="2100" dirty="0"/>
              <a:t> del ciclo escolar de que se trate. Una vez integrado el referido Consejo, se procederá a elegir entre sus miembros al Secretario Técnico, y se levantará el </a:t>
            </a:r>
            <a:r>
              <a:rPr lang="es-ES" sz="2100" dirty="0">
                <a:solidFill>
                  <a:srgbClr val="000099"/>
                </a:solidFill>
              </a:rPr>
              <a:t>acta de constitución correspondiente</a:t>
            </a:r>
            <a:r>
              <a:rPr lang="es-ES" sz="2100" dirty="0"/>
              <a:t> para su posterior inscripción en el Registro Público de los Consejos Escolares de Participación Social en la Educación.</a:t>
            </a:r>
          </a:p>
        </p:txBody>
      </p:sp>
      <p:sp>
        <p:nvSpPr>
          <p:cNvPr id="6" name="Text Box 5"/>
          <p:cNvSpPr txBox="1">
            <a:spLocks noChangeArrowheads="1"/>
          </p:cNvSpPr>
          <p:nvPr/>
        </p:nvSpPr>
        <p:spPr bwMode="auto">
          <a:xfrm>
            <a:off x="533400" y="3975189"/>
            <a:ext cx="8077200" cy="2077492"/>
          </a:xfrm>
          <a:prstGeom prst="rect">
            <a:avLst/>
          </a:prstGeom>
          <a:noFill/>
          <a:ln w="9525">
            <a:noFill/>
            <a:miter lim="800000"/>
            <a:headEnd/>
            <a:tailEnd/>
          </a:ln>
        </p:spPr>
        <p:txBody>
          <a:bodyPr>
            <a:spAutoFit/>
          </a:bodyPr>
          <a:lstStyle/>
          <a:p>
            <a:pPr algn="just">
              <a:buFont typeface="Wingdings" pitchFamily="2" charset="2"/>
              <a:buChar char="q"/>
            </a:pPr>
            <a:r>
              <a:rPr lang="es-ES" sz="2400" dirty="0" smtClean="0"/>
              <a:t> </a:t>
            </a:r>
            <a:r>
              <a:rPr lang="es-ES" sz="2100" dirty="0"/>
              <a:t>Los miembros del Consejo Escolar durarán en su encargo un periodo de </a:t>
            </a:r>
            <a:r>
              <a:rPr lang="es-ES" sz="2100" dirty="0">
                <a:solidFill>
                  <a:srgbClr val="000099"/>
                </a:solidFill>
              </a:rPr>
              <a:t>dos años</a:t>
            </a:r>
            <a:r>
              <a:rPr lang="es-ES" sz="2100" dirty="0"/>
              <a:t>, con la posibilidad de </a:t>
            </a:r>
            <a:r>
              <a:rPr lang="es-ES" sz="2100" dirty="0" err="1"/>
              <a:t>reelegirse</a:t>
            </a:r>
            <a:r>
              <a:rPr lang="es-ES" sz="2100" dirty="0"/>
              <a:t> por un periodo adicional. En caso de que algún miembro se separe del Consejo Escolar, éste determinará los mecanismos para sustituirlo. Los cargos que desempeñen los consejeros serán honoríficos.</a:t>
            </a:r>
          </a:p>
        </p:txBody>
      </p:sp>
    </p:spTree>
    <p:extLst>
      <p:ext uri="{BB962C8B-B14F-4D97-AF65-F5344CB8AC3E}">
        <p14:creationId xmlns:p14="http://schemas.microsoft.com/office/powerpoint/2010/main" val="13921211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4)">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15912" y="1447800"/>
            <a:ext cx="8077200" cy="3370153"/>
          </a:xfrm>
          <a:prstGeom prst="rect">
            <a:avLst/>
          </a:prstGeom>
          <a:noFill/>
          <a:ln w="9525">
            <a:noFill/>
            <a:miter lim="800000"/>
            <a:headEnd/>
            <a:tailEnd/>
          </a:ln>
        </p:spPr>
        <p:txBody>
          <a:bodyPr>
            <a:spAutoFit/>
          </a:bodyPr>
          <a:lstStyle/>
          <a:p>
            <a:pPr algn="just">
              <a:buFont typeface="Wingdings" pitchFamily="2" charset="2"/>
              <a:buChar char="q"/>
            </a:pPr>
            <a:r>
              <a:rPr lang="es-ES" sz="2400" dirty="0" smtClean="0"/>
              <a:t> </a:t>
            </a:r>
            <a:r>
              <a:rPr lang="es-ES" sz="2100" dirty="0" smtClean="0"/>
              <a:t>Durante </a:t>
            </a:r>
            <a:r>
              <a:rPr lang="es-ES" sz="2100" dirty="0"/>
              <a:t>la </a:t>
            </a:r>
            <a:r>
              <a:rPr lang="es-ES" sz="2100" dirty="0">
                <a:solidFill>
                  <a:srgbClr val="000099"/>
                </a:solidFill>
              </a:rPr>
              <a:t>primera semana del mes de octubre</a:t>
            </a:r>
            <a:r>
              <a:rPr lang="es-ES" sz="2100" dirty="0"/>
              <a:t> de cada ciclo escolar, se celebrará una sesión del Consejo Escolar integrado en los términos del artículo 69 de la Ley General de Educación, convocando al o los representantes de los directivos de la escuela, al o los representantes del personal docente y de apoyo, y a los representantes de su organización sindical; asimismo se invitará al o los representantes de la Asociación de Padres de Familia o quien dirija la agrupación equivalente en el plantel educativo, en caso de que no se hubiera integrado como miembro del Consejo Escolar.</a:t>
            </a:r>
          </a:p>
        </p:txBody>
      </p:sp>
      <p:sp>
        <p:nvSpPr>
          <p:cNvPr id="3" name="Text Box 5"/>
          <p:cNvSpPr txBox="1">
            <a:spLocks noChangeArrowheads="1"/>
          </p:cNvSpPr>
          <p:nvPr/>
        </p:nvSpPr>
        <p:spPr bwMode="auto">
          <a:xfrm>
            <a:off x="762000" y="914399"/>
            <a:ext cx="7315200" cy="523875"/>
          </a:xfrm>
          <a:prstGeom prst="rect">
            <a:avLst/>
          </a:prstGeom>
          <a:noFill/>
          <a:ln w="9525">
            <a:noFill/>
            <a:miter lim="800000"/>
            <a:headEnd/>
            <a:tailEnd/>
          </a:ln>
          <a:effectLst/>
        </p:spPr>
        <p:txBody>
          <a:bodyPr wrap="square">
            <a:spAutoFit/>
          </a:bodyPr>
          <a:lstStyle/>
          <a:p>
            <a:pPr>
              <a:defRPr/>
            </a:pPr>
            <a:r>
              <a:rPr lang="es-ES" sz="2800" b="1" dirty="0" smtClean="0">
                <a:solidFill>
                  <a:srgbClr val="000099"/>
                </a:solidFill>
                <a:cs typeface="+mn-cs"/>
              </a:rPr>
              <a:t>Consejo Escolar de Participación Social</a:t>
            </a:r>
            <a:endParaRPr lang="es-ES" sz="2800" b="1" dirty="0">
              <a:solidFill>
                <a:srgbClr val="000099"/>
              </a:solidFill>
              <a:cs typeface="+mn-cs"/>
            </a:endParaRPr>
          </a:p>
        </p:txBody>
      </p:sp>
    </p:spTree>
    <p:extLst>
      <p:ext uri="{BB962C8B-B14F-4D97-AF65-F5344CB8AC3E}">
        <p14:creationId xmlns:p14="http://schemas.microsoft.com/office/powerpoint/2010/main" val="29051476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15912" y="1371600"/>
            <a:ext cx="8077200" cy="5309146"/>
          </a:xfrm>
          <a:prstGeom prst="rect">
            <a:avLst/>
          </a:prstGeom>
          <a:noFill/>
          <a:ln w="9525">
            <a:noFill/>
            <a:miter lim="800000"/>
            <a:headEnd/>
            <a:tailEnd/>
          </a:ln>
        </p:spPr>
        <p:txBody>
          <a:bodyPr>
            <a:spAutoFit/>
          </a:bodyPr>
          <a:lstStyle/>
          <a:p>
            <a:pPr algn="just"/>
            <a:r>
              <a:rPr lang="es-ES" sz="2400" dirty="0" smtClean="0"/>
              <a:t> </a:t>
            </a:r>
            <a:r>
              <a:rPr lang="es-ES" sz="2100" dirty="0"/>
              <a:t>En esta sesión se acordará la integración de los comités, en temas que tengan por objeto incorporar a la escuela en los programas:</a:t>
            </a:r>
          </a:p>
          <a:p>
            <a:pPr algn="just"/>
            <a:endParaRPr lang="es-ES" sz="2100" dirty="0"/>
          </a:p>
          <a:p>
            <a:pPr marL="342900" indent="-342900" algn="just">
              <a:buAutoNum type="arabicParenR"/>
            </a:pPr>
            <a:r>
              <a:rPr lang="es-ES" sz="2100" dirty="0"/>
              <a:t>De lectura que existan para promover el uso y mejora de la biblioteca escolar, así como fomentar la creación de círculos de lectura;</a:t>
            </a:r>
          </a:p>
          <a:p>
            <a:pPr algn="just"/>
            <a:r>
              <a:rPr lang="es-ES" sz="2100" dirty="0"/>
              <a:t>2) De mejoramiento de la infraestructura;</a:t>
            </a:r>
          </a:p>
          <a:p>
            <a:pPr algn="just"/>
            <a:r>
              <a:rPr lang="es-ES" sz="2100" dirty="0"/>
              <a:t>3) De protección civil y de seguridad en las escuelas;</a:t>
            </a:r>
          </a:p>
          <a:p>
            <a:pPr algn="just"/>
            <a:r>
              <a:rPr lang="es-ES" sz="2100" dirty="0"/>
              <a:t>4) De impulso a la activación física;</a:t>
            </a:r>
          </a:p>
          <a:p>
            <a:pPr algn="just"/>
            <a:r>
              <a:rPr lang="es-ES" sz="2100" dirty="0"/>
              <a:t>5) De actividades recreativas, artísticas o culturales;</a:t>
            </a:r>
          </a:p>
          <a:p>
            <a:pPr algn="just"/>
            <a:r>
              <a:rPr lang="es-ES" sz="2100" dirty="0"/>
              <a:t>6) De desaliento de las prácticas que generen violencia entre pares;</a:t>
            </a:r>
          </a:p>
          <a:p>
            <a:pPr algn="just"/>
            <a:r>
              <a:rPr lang="es-ES" sz="2100" dirty="0"/>
              <a:t>7) De establecimientos de consumo escolar;</a:t>
            </a:r>
          </a:p>
          <a:p>
            <a:pPr algn="just"/>
            <a:r>
              <a:rPr lang="es-ES" sz="2100" dirty="0"/>
              <a:t>8) De cuidado al medioambiente y limpieza del entorno escolar, y</a:t>
            </a:r>
          </a:p>
          <a:p>
            <a:pPr algn="just"/>
            <a:r>
              <a:rPr lang="es-ES" sz="2100" dirty="0"/>
              <a:t>9) De otras materias que el Consejo Escolar juzgue pertinentes.</a:t>
            </a:r>
          </a:p>
        </p:txBody>
      </p:sp>
      <p:sp>
        <p:nvSpPr>
          <p:cNvPr id="3" name="Text Box 5"/>
          <p:cNvSpPr txBox="1">
            <a:spLocks noChangeArrowheads="1"/>
          </p:cNvSpPr>
          <p:nvPr/>
        </p:nvSpPr>
        <p:spPr bwMode="auto">
          <a:xfrm>
            <a:off x="762000" y="914399"/>
            <a:ext cx="7315200" cy="523875"/>
          </a:xfrm>
          <a:prstGeom prst="rect">
            <a:avLst/>
          </a:prstGeom>
          <a:noFill/>
          <a:ln w="9525">
            <a:noFill/>
            <a:miter lim="800000"/>
            <a:headEnd/>
            <a:tailEnd/>
          </a:ln>
          <a:effectLst/>
        </p:spPr>
        <p:txBody>
          <a:bodyPr wrap="square">
            <a:spAutoFit/>
          </a:bodyPr>
          <a:lstStyle/>
          <a:p>
            <a:pPr>
              <a:defRPr/>
            </a:pPr>
            <a:r>
              <a:rPr lang="es-ES" sz="2800" b="1" dirty="0" smtClean="0">
                <a:solidFill>
                  <a:srgbClr val="000099"/>
                </a:solidFill>
                <a:cs typeface="+mn-cs"/>
              </a:rPr>
              <a:t>Consejo Escolar de Participación Social</a:t>
            </a:r>
            <a:endParaRPr lang="es-ES" sz="2800" b="1" dirty="0">
              <a:solidFill>
                <a:srgbClr val="000099"/>
              </a:solidFill>
              <a:cs typeface="+mn-cs"/>
            </a:endParaRPr>
          </a:p>
        </p:txBody>
      </p:sp>
    </p:spTree>
    <p:extLst>
      <p:ext uri="{BB962C8B-B14F-4D97-AF65-F5344CB8AC3E}">
        <p14:creationId xmlns:p14="http://schemas.microsoft.com/office/powerpoint/2010/main" val="3406310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685800"/>
            <a:ext cx="8229600" cy="523220"/>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Centro de Atención y Servicio (</a:t>
            </a:r>
            <a:r>
              <a:rPr lang="es-MX" sz="2800" b="1" dirty="0" smtClean="0">
                <a:solidFill>
                  <a:srgbClr val="000099"/>
                </a:solidFill>
                <a:cs typeface="+mn-cs"/>
              </a:rPr>
              <a:t>CAS)</a:t>
            </a:r>
            <a:endParaRPr lang="es-ES" sz="2800" b="1" dirty="0">
              <a:solidFill>
                <a:srgbClr val="000099"/>
              </a:solidFill>
              <a:cs typeface="+mn-cs"/>
            </a:endParaRPr>
          </a:p>
        </p:txBody>
      </p:sp>
      <p:sp>
        <p:nvSpPr>
          <p:cNvPr id="7" name="Text Box 5"/>
          <p:cNvSpPr txBox="1">
            <a:spLocks noChangeArrowheads="1"/>
          </p:cNvSpPr>
          <p:nvPr/>
        </p:nvSpPr>
        <p:spPr bwMode="auto">
          <a:xfrm>
            <a:off x="914400" y="1123950"/>
            <a:ext cx="4419600" cy="400050"/>
          </a:xfrm>
          <a:prstGeom prst="rect">
            <a:avLst/>
          </a:prstGeom>
          <a:noFill/>
          <a:ln w="9525">
            <a:noFill/>
            <a:miter lim="800000"/>
            <a:headEnd/>
            <a:tailEnd/>
          </a:ln>
          <a:effectLst/>
        </p:spPr>
        <p:txBody>
          <a:bodyPr>
            <a:spAutoFit/>
          </a:bodyPr>
          <a:lstStyle/>
          <a:p>
            <a:pPr>
              <a:buFont typeface="Wingdings" pitchFamily="2" charset="2"/>
              <a:buChar char="q"/>
              <a:defRPr/>
            </a:pPr>
            <a:r>
              <a:rPr lang="es-MX" sz="2000" b="1" dirty="0">
                <a:cs typeface="+mn-cs"/>
              </a:rPr>
              <a:t> </a:t>
            </a:r>
            <a:r>
              <a:rPr lang="es-ES" sz="2000" b="1" dirty="0"/>
              <a:t>Formatos que integran el </a:t>
            </a:r>
            <a:r>
              <a:rPr lang="es-ES" sz="2000" b="1" dirty="0" smtClean="0"/>
              <a:t>CAS</a:t>
            </a:r>
            <a:endParaRPr lang="es-ES" sz="2000" b="1" dirty="0"/>
          </a:p>
        </p:txBody>
      </p:sp>
      <p:sp>
        <p:nvSpPr>
          <p:cNvPr id="8" name="Text Box 5"/>
          <p:cNvSpPr txBox="1">
            <a:spLocks noChangeArrowheads="1"/>
          </p:cNvSpPr>
          <p:nvPr/>
        </p:nvSpPr>
        <p:spPr bwMode="auto">
          <a:xfrm>
            <a:off x="1295400" y="1714500"/>
            <a:ext cx="73914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Acta de Integración (CAS 01</a:t>
            </a:r>
            <a:r>
              <a:rPr lang="es-ES" sz="2000" dirty="0" smtClean="0"/>
              <a:t>) Art 19 lineamientos.</a:t>
            </a:r>
            <a:endParaRPr lang="es-ES" sz="2000" dirty="0"/>
          </a:p>
        </p:txBody>
      </p:sp>
      <p:sp>
        <p:nvSpPr>
          <p:cNvPr id="12" name="Text Box 5"/>
          <p:cNvSpPr txBox="1">
            <a:spLocks noChangeArrowheads="1"/>
          </p:cNvSpPr>
          <p:nvPr/>
        </p:nvSpPr>
        <p:spPr bwMode="auto">
          <a:xfrm>
            <a:off x="1335375" y="5918831"/>
            <a:ext cx="67818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Oficio de no constitución (CAS 01A</a:t>
            </a:r>
            <a:r>
              <a:rPr lang="es-ES" sz="2000" dirty="0" smtClean="0"/>
              <a:t>) </a:t>
            </a:r>
            <a:r>
              <a:rPr lang="es-ES" sz="2000" dirty="0" smtClean="0">
                <a:solidFill>
                  <a:srgbClr val="FF0000"/>
                </a:solidFill>
              </a:rPr>
              <a:t>Eliminado.</a:t>
            </a:r>
            <a:endParaRPr lang="es-ES" sz="2000" dirty="0">
              <a:solidFill>
                <a:srgbClr val="FF0000"/>
              </a:solidFill>
            </a:endParaRPr>
          </a:p>
        </p:txBody>
      </p:sp>
      <p:sp>
        <p:nvSpPr>
          <p:cNvPr id="13" name="Text Box 5"/>
          <p:cNvSpPr txBox="1">
            <a:spLocks noChangeArrowheads="1"/>
          </p:cNvSpPr>
          <p:nvPr/>
        </p:nvSpPr>
        <p:spPr bwMode="auto">
          <a:xfrm>
            <a:off x="1304145" y="2460625"/>
            <a:ext cx="71628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Invitación a particulares (</a:t>
            </a:r>
            <a:r>
              <a:rPr lang="es-ES" sz="2000" dirty="0" smtClean="0"/>
              <a:t>CAS 03) </a:t>
            </a:r>
            <a:r>
              <a:rPr lang="es-ES" sz="2000" dirty="0"/>
              <a:t>antes (CAS 01B) </a:t>
            </a:r>
          </a:p>
        </p:txBody>
      </p:sp>
      <p:sp>
        <p:nvSpPr>
          <p:cNvPr id="14" name="Text Box 5"/>
          <p:cNvSpPr txBox="1">
            <a:spLocks noChangeArrowheads="1"/>
          </p:cNvSpPr>
          <p:nvPr/>
        </p:nvSpPr>
        <p:spPr bwMode="auto">
          <a:xfrm>
            <a:off x="1335375" y="6328096"/>
            <a:ext cx="5638800" cy="400050"/>
          </a:xfrm>
          <a:prstGeom prst="rect">
            <a:avLst/>
          </a:prstGeom>
          <a:noFill/>
          <a:ln w="9525">
            <a:noFill/>
            <a:miter lim="800000"/>
            <a:headEnd/>
            <a:tailEnd/>
          </a:ln>
        </p:spPr>
        <p:txBody>
          <a:bodyPr>
            <a:spAutoFit/>
          </a:bodyPr>
          <a:lstStyle/>
          <a:p>
            <a:pPr>
              <a:buFont typeface="Wingdings" pitchFamily="2" charset="2"/>
              <a:buChar char="Ø"/>
            </a:pPr>
            <a:r>
              <a:rPr lang="es-ES" sz="2000" dirty="0"/>
              <a:t> Llenado de libros (CAS 02</a:t>
            </a:r>
            <a:r>
              <a:rPr lang="es-ES" sz="2000" dirty="0" smtClean="0"/>
              <a:t>) </a:t>
            </a:r>
            <a:r>
              <a:rPr lang="es-ES" sz="2000" dirty="0">
                <a:solidFill>
                  <a:srgbClr val="FF0000"/>
                </a:solidFill>
              </a:rPr>
              <a:t>Eliminado</a:t>
            </a:r>
            <a:r>
              <a:rPr lang="es-ES" sz="2000" dirty="0" smtClean="0"/>
              <a:t>.</a:t>
            </a:r>
            <a:endParaRPr lang="es-ES" sz="2000" dirty="0"/>
          </a:p>
        </p:txBody>
      </p:sp>
      <p:sp>
        <p:nvSpPr>
          <p:cNvPr id="15" name="Text Box 5"/>
          <p:cNvSpPr txBox="1">
            <a:spLocks noChangeArrowheads="1"/>
          </p:cNvSpPr>
          <p:nvPr/>
        </p:nvSpPr>
        <p:spPr bwMode="auto">
          <a:xfrm>
            <a:off x="1300397" y="2060515"/>
            <a:ext cx="74676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Listado del programa de </a:t>
            </a:r>
            <a:r>
              <a:rPr lang="es-ES" sz="2000" dirty="0" smtClean="0"/>
              <a:t>prioridades(CAS 02) antes </a:t>
            </a:r>
            <a:r>
              <a:rPr lang="es-ES" sz="2000" dirty="0"/>
              <a:t>(CAS 03).</a:t>
            </a:r>
          </a:p>
        </p:txBody>
      </p:sp>
      <p:sp>
        <p:nvSpPr>
          <p:cNvPr id="16" name="Text Box 5"/>
          <p:cNvSpPr txBox="1">
            <a:spLocks noChangeArrowheads="1"/>
          </p:cNvSpPr>
          <p:nvPr/>
        </p:nvSpPr>
        <p:spPr bwMode="auto">
          <a:xfrm>
            <a:off x="1346618" y="5528914"/>
            <a:ext cx="5638800" cy="400050"/>
          </a:xfrm>
          <a:prstGeom prst="rect">
            <a:avLst/>
          </a:prstGeom>
          <a:noFill/>
          <a:ln w="9525">
            <a:noFill/>
            <a:miter lim="800000"/>
            <a:headEnd/>
            <a:tailEnd/>
          </a:ln>
        </p:spPr>
        <p:txBody>
          <a:bodyPr>
            <a:spAutoFit/>
          </a:bodyPr>
          <a:lstStyle/>
          <a:p>
            <a:pPr>
              <a:buFont typeface="Wingdings" pitchFamily="2" charset="2"/>
              <a:buChar char="Ø"/>
            </a:pPr>
            <a:r>
              <a:rPr lang="es-ES" sz="2000" dirty="0"/>
              <a:t> Listado de activos fijos (CAS </a:t>
            </a:r>
            <a:r>
              <a:rPr lang="es-ES" sz="2000" dirty="0" smtClean="0"/>
              <a:t>10).</a:t>
            </a:r>
            <a:endParaRPr lang="es-ES" sz="2000" dirty="0"/>
          </a:p>
        </p:txBody>
      </p:sp>
      <p:sp>
        <p:nvSpPr>
          <p:cNvPr id="17" name="Text Box 5"/>
          <p:cNvSpPr txBox="1">
            <a:spLocks noChangeArrowheads="1"/>
          </p:cNvSpPr>
          <p:nvPr/>
        </p:nvSpPr>
        <p:spPr bwMode="auto">
          <a:xfrm>
            <a:off x="1295400" y="4803446"/>
            <a:ext cx="7809876" cy="707886"/>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Informe semestral </a:t>
            </a:r>
            <a:r>
              <a:rPr lang="es-ES" sz="2000" dirty="0" smtClean="0"/>
              <a:t>(CAS 09) antes (CAS </a:t>
            </a:r>
            <a:r>
              <a:rPr lang="es-ES" sz="2000" dirty="0"/>
              <a:t>05</a:t>
            </a:r>
            <a:r>
              <a:rPr lang="es-ES" sz="2000" dirty="0" smtClean="0"/>
              <a:t>) electrónico, la hoja mensual se pega en el libro contable que presentan en DRSE.</a:t>
            </a:r>
            <a:endParaRPr lang="es-ES" sz="2000" dirty="0"/>
          </a:p>
        </p:txBody>
      </p:sp>
      <p:sp>
        <p:nvSpPr>
          <p:cNvPr id="18" name="Text Box 5"/>
          <p:cNvSpPr txBox="1">
            <a:spLocks noChangeArrowheads="1"/>
          </p:cNvSpPr>
          <p:nvPr/>
        </p:nvSpPr>
        <p:spPr bwMode="auto">
          <a:xfrm>
            <a:off x="1304145" y="3719509"/>
            <a:ext cx="5638800" cy="400050"/>
          </a:xfrm>
          <a:prstGeom prst="rect">
            <a:avLst/>
          </a:prstGeom>
          <a:noFill/>
          <a:ln w="9525">
            <a:noFill/>
            <a:miter lim="800000"/>
            <a:headEnd/>
            <a:tailEnd/>
          </a:ln>
        </p:spPr>
        <p:txBody>
          <a:bodyPr>
            <a:spAutoFit/>
          </a:bodyPr>
          <a:lstStyle/>
          <a:p>
            <a:pPr>
              <a:buFont typeface="Wingdings" pitchFamily="2" charset="2"/>
              <a:buChar char="Ø"/>
            </a:pPr>
            <a:r>
              <a:rPr lang="es-ES" sz="2000" dirty="0"/>
              <a:t> Recibo de gastos sin comprobante (CAS 06).</a:t>
            </a:r>
          </a:p>
        </p:txBody>
      </p:sp>
      <p:sp>
        <p:nvSpPr>
          <p:cNvPr id="19" name="Text Box 5"/>
          <p:cNvSpPr txBox="1">
            <a:spLocks noChangeArrowheads="1"/>
          </p:cNvSpPr>
          <p:nvPr/>
        </p:nvSpPr>
        <p:spPr bwMode="auto">
          <a:xfrm>
            <a:off x="1304145" y="4073577"/>
            <a:ext cx="5638800" cy="400050"/>
          </a:xfrm>
          <a:prstGeom prst="rect">
            <a:avLst/>
          </a:prstGeom>
          <a:noFill/>
          <a:ln w="9525">
            <a:noFill/>
            <a:miter lim="800000"/>
            <a:headEnd/>
            <a:tailEnd/>
          </a:ln>
        </p:spPr>
        <p:txBody>
          <a:bodyPr>
            <a:spAutoFit/>
          </a:bodyPr>
          <a:lstStyle/>
          <a:p>
            <a:pPr>
              <a:buFont typeface="Wingdings" pitchFamily="2" charset="2"/>
              <a:buChar char="Ø"/>
            </a:pPr>
            <a:r>
              <a:rPr lang="es-ES" sz="2000" dirty="0"/>
              <a:t> Recibo del prestador de servicios (CAS 07).</a:t>
            </a:r>
          </a:p>
        </p:txBody>
      </p:sp>
      <p:sp>
        <p:nvSpPr>
          <p:cNvPr id="20" name="Text Box 5"/>
          <p:cNvSpPr txBox="1">
            <a:spLocks noChangeArrowheads="1"/>
          </p:cNvSpPr>
          <p:nvPr/>
        </p:nvSpPr>
        <p:spPr bwMode="auto">
          <a:xfrm>
            <a:off x="1295400" y="2860735"/>
            <a:ext cx="74676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Contrato del prestador de servicios (</a:t>
            </a:r>
            <a:r>
              <a:rPr lang="es-ES" sz="2000" dirty="0" smtClean="0"/>
              <a:t>CAS 04) </a:t>
            </a:r>
            <a:r>
              <a:rPr lang="es-ES" sz="2000" dirty="0"/>
              <a:t>antes (CAS 08).</a:t>
            </a:r>
          </a:p>
        </p:txBody>
      </p:sp>
      <p:sp>
        <p:nvSpPr>
          <p:cNvPr id="21" name="Text Box 5"/>
          <p:cNvSpPr txBox="1">
            <a:spLocks noChangeArrowheads="1"/>
          </p:cNvSpPr>
          <p:nvPr/>
        </p:nvSpPr>
        <p:spPr bwMode="auto">
          <a:xfrm>
            <a:off x="1295400" y="3276381"/>
            <a:ext cx="74676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Autorización de </a:t>
            </a:r>
            <a:r>
              <a:rPr lang="es-ES" sz="2000" dirty="0" smtClean="0"/>
              <a:t>fondos en efectivo </a:t>
            </a:r>
            <a:r>
              <a:rPr lang="es-ES" sz="2000" dirty="0"/>
              <a:t>(</a:t>
            </a:r>
            <a:r>
              <a:rPr lang="es-ES" sz="2000" dirty="0" smtClean="0"/>
              <a:t>CAS 05) </a:t>
            </a:r>
            <a:r>
              <a:rPr lang="es-ES" sz="2000" dirty="0"/>
              <a:t>antes (CAS 09).</a:t>
            </a:r>
          </a:p>
        </p:txBody>
      </p:sp>
      <p:sp>
        <p:nvSpPr>
          <p:cNvPr id="22" name="Text Box 5"/>
          <p:cNvSpPr txBox="1">
            <a:spLocks noChangeArrowheads="1"/>
          </p:cNvSpPr>
          <p:nvPr/>
        </p:nvSpPr>
        <p:spPr bwMode="auto">
          <a:xfrm>
            <a:off x="1304145" y="4429314"/>
            <a:ext cx="7467600" cy="400110"/>
          </a:xfrm>
          <a:prstGeom prst="rect">
            <a:avLst/>
          </a:prstGeom>
          <a:noFill/>
          <a:ln w="9525">
            <a:noFill/>
            <a:miter lim="800000"/>
            <a:headEnd/>
            <a:tailEnd/>
          </a:ln>
        </p:spPr>
        <p:txBody>
          <a:bodyPr wrap="square">
            <a:spAutoFit/>
          </a:bodyPr>
          <a:lstStyle/>
          <a:p>
            <a:pPr>
              <a:buFont typeface="Wingdings" pitchFamily="2" charset="2"/>
              <a:buChar char="Ø"/>
            </a:pPr>
            <a:r>
              <a:rPr lang="es-ES" sz="2000" dirty="0"/>
              <a:t> Acta e informe de parcela </a:t>
            </a:r>
            <a:r>
              <a:rPr lang="es-ES" sz="2000" dirty="0" smtClean="0"/>
              <a:t>escolar (CAS 08) antes </a:t>
            </a:r>
            <a:r>
              <a:rPr lang="es-ES" sz="2000" dirty="0"/>
              <a:t>(CAS 10).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ox(i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ox(i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ox(in)">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ox(in)">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ox(i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ox(in)">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ox(in)">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ox(i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ox(i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ox(in)">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4" grpId="0"/>
      <p:bldP spid="15" grpId="0"/>
      <p:bldP spid="16" grpId="0"/>
      <p:bldP spid="17" grpId="0"/>
      <p:bldP spid="18" grpId="0"/>
      <p:bldP spid="19" grpId="0"/>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Text Box 3"/>
          <p:cNvSpPr txBox="1">
            <a:spLocks noChangeArrowheads="1"/>
          </p:cNvSpPr>
          <p:nvPr/>
        </p:nvSpPr>
        <p:spPr bwMode="auto">
          <a:xfrm flipV="1">
            <a:off x="304800" y="1349375"/>
            <a:ext cx="8382000" cy="815975"/>
          </a:xfrm>
          <a:prstGeom prst="rect">
            <a:avLst/>
          </a:prstGeom>
          <a:noFill/>
          <a:ln w="9525">
            <a:noFill/>
            <a:miter lim="800000"/>
            <a:headEnd/>
            <a:tailEnd/>
          </a:ln>
          <a:effectLst/>
        </p:spPr>
        <p:txBody>
          <a:bodyPr>
            <a:spAutoFit/>
          </a:bodyPr>
          <a:lstStyle/>
          <a:p>
            <a:pPr algn="ctr">
              <a:spcBef>
                <a:spcPct val="50000"/>
              </a:spcBef>
              <a:defRPr/>
            </a:pPr>
            <a:endParaRPr lang="es-MX" sz="2000" b="1" kern="900" dirty="0">
              <a:solidFill>
                <a:srgbClr val="000099"/>
              </a:solidFill>
              <a:effectLst>
                <a:outerShdw blurRad="38100" dist="38100" dir="2700000" algn="tl">
                  <a:srgbClr val="C0C0C0"/>
                </a:outerShdw>
              </a:effectLst>
              <a:cs typeface="+mn-cs"/>
            </a:endParaRPr>
          </a:p>
          <a:p>
            <a:pPr algn="ctr">
              <a:spcBef>
                <a:spcPct val="50000"/>
              </a:spcBef>
              <a:defRPr/>
            </a:pPr>
            <a:endParaRPr lang="es-MX" b="1" dirty="0">
              <a:solidFill>
                <a:srgbClr val="000099"/>
              </a:solidFill>
              <a:effectLst>
                <a:outerShdw blurRad="38100" dist="38100" dir="2700000" algn="tl">
                  <a:srgbClr val="C0C0C0"/>
                </a:outerShdw>
              </a:effectLst>
              <a:cs typeface="+mn-cs"/>
            </a:endParaRPr>
          </a:p>
        </p:txBody>
      </p:sp>
      <p:sp>
        <p:nvSpPr>
          <p:cNvPr id="130052" name="Text Box 4"/>
          <p:cNvSpPr txBox="1">
            <a:spLocks noChangeArrowheads="1"/>
          </p:cNvSpPr>
          <p:nvPr/>
        </p:nvSpPr>
        <p:spPr bwMode="auto">
          <a:xfrm>
            <a:off x="0" y="1524000"/>
            <a:ext cx="9144000" cy="369888"/>
          </a:xfrm>
          <a:prstGeom prst="rect">
            <a:avLst/>
          </a:prstGeom>
          <a:noFill/>
          <a:ln w="9525">
            <a:noFill/>
            <a:miter lim="800000"/>
            <a:headEnd/>
            <a:tailEnd/>
          </a:ln>
          <a:effectLst/>
        </p:spPr>
        <p:txBody>
          <a:bodyPr>
            <a:spAutoFit/>
          </a:bodyPr>
          <a:lstStyle/>
          <a:p>
            <a:pPr algn="just">
              <a:buFont typeface="Wingdings" pitchFamily="2" charset="2"/>
              <a:buNone/>
              <a:defRPr/>
            </a:pPr>
            <a:r>
              <a:rPr lang="es-MX" dirty="0">
                <a:solidFill>
                  <a:srgbClr val="800000"/>
                </a:solidFill>
                <a:cs typeface="+mn-cs"/>
              </a:rPr>
              <a:t>	</a:t>
            </a:r>
            <a:r>
              <a:rPr lang="es-MX" b="1" dirty="0">
                <a:solidFill>
                  <a:srgbClr val="800000"/>
                </a:solidFill>
                <a:effectLst>
                  <a:outerShdw blurRad="38100" dist="38100" dir="2700000" algn="tl">
                    <a:srgbClr val="C0C0C0"/>
                  </a:outerShdw>
                </a:effectLst>
                <a:cs typeface="+mn-cs"/>
              </a:rPr>
              <a:t> </a:t>
            </a:r>
            <a:endParaRPr lang="es-ES" sz="1600" b="1" dirty="0">
              <a:solidFill>
                <a:srgbClr val="800000"/>
              </a:solidFill>
              <a:effectLst>
                <a:outerShdw blurRad="38100" dist="38100" dir="2700000" algn="tl">
                  <a:srgbClr val="C0C0C0"/>
                </a:outerShdw>
              </a:effectLst>
              <a:cs typeface="+mn-cs"/>
            </a:endParaRPr>
          </a:p>
        </p:txBody>
      </p:sp>
      <p:sp>
        <p:nvSpPr>
          <p:cNvPr id="9" name="Text Box 4"/>
          <p:cNvSpPr txBox="1">
            <a:spLocks noChangeArrowheads="1"/>
          </p:cNvSpPr>
          <p:nvPr/>
        </p:nvSpPr>
        <p:spPr bwMode="auto">
          <a:xfrm>
            <a:off x="533400" y="4171950"/>
            <a:ext cx="8305800" cy="646113"/>
          </a:xfrm>
          <a:prstGeom prst="rect">
            <a:avLst/>
          </a:prstGeom>
          <a:noFill/>
          <a:ln w="9525">
            <a:noFill/>
            <a:miter lim="800000"/>
            <a:headEnd/>
            <a:tailEnd/>
          </a:ln>
          <a:effectLst/>
        </p:spPr>
        <p:txBody>
          <a:bodyPr>
            <a:spAutoFit/>
          </a:bodyPr>
          <a:lstStyle/>
          <a:p>
            <a:pPr lvl="1">
              <a:defRPr/>
            </a:pPr>
            <a:endParaRPr lang="es-MX" dirty="0">
              <a:solidFill>
                <a:srgbClr val="800000"/>
              </a:solidFill>
              <a:cs typeface="+mn-cs"/>
            </a:endParaRPr>
          </a:p>
          <a:p>
            <a:pPr lvl="1" algn="just">
              <a:buFont typeface="Wingdings" pitchFamily="2" charset="2"/>
              <a:buChar char="Ø"/>
              <a:defRPr/>
            </a:pPr>
            <a:endParaRPr lang="es-ES" dirty="0">
              <a:solidFill>
                <a:srgbClr val="800000"/>
              </a:solidFill>
              <a:cs typeface="+mn-cs"/>
            </a:endParaRPr>
          </a:p>
        </p:txBody>
      </p:sp>
      <p:sp>
        <p:nvSpPr>
          <p:cNvPr id="12" name="11 CuadroTexto"/>
          <p:cNvSpPr txBox="1">
            <a:spLocks noChangeArrowheads="1"/>
          </p:cNvSpPr>
          <p:nvPr/>
        </p:nvSpPr>
        <p:spPr bwMode="auto">
          <a:xfrm>
            <a:off x="685800" y="1524000"/>
            <a:ext cx="7772400" cy="3416300"/>
          </a:xfrm>
          <a:prstGeom prst="rect">
            <a:avLst/>
          </a:prstGeom>
          <a:noFill/>
          <a:ln w="9525">
            <a:noFill/>
            <a:miter lim="800000"/>
            <a:headEnd/>
            <a:tailEnd/>
          </a:ln>
        </p:spPr>
        <p:txBody>
          <a:bodyPr>
            <a:spAutoFit/>
          </a:bodyPr>
          <a:lstStyle/>
          <a:p>
            <a:pPr algn="just">
              <a:lnSpc>
                <a:spcPct val="150000"/>
              </a:lnSpc>
            </a:pPr>
            <a:r>
              <a:rPr lang="es-MX" sz="2400" dirty="0"/>
              <a:t>Garantizar la transparencia, eficiencia y legalidad en la gestión administrativa y educativa, mediante la práctica de auditorías, atención de quejas y denuncias interpuestas por la comunidad educativa con el propósito de auspiciar la participación social y como consecuencia elevar la calidad educativa.</a:t>
            </a:r>
            <a:endParaRPr lang="es-MX" dirty="0"/>
          </a:p>
        </p:txBody>
      </p:sp>
      <p:sp>
        <p:nvSpPr>
          <p:cNvPr id="13" name="12 Rectángulo"/>
          <p:cNvSpPr/>
          <p:nvPr/>
        </p:nvSpPr>
        <p:spPr>
          <a:xfrm>
            <a:off x="457200" y="609600"/>
            <a:ext cx="8229600" cy="523220"/>
          </a:xfrm>
          <a:prstGeom prst="rect">
            <a:avLst/>
          </a:prstGeom>
          <a:noFill/>
        </p:spPr>
        <p:txBody>
          <a:bodyPr>
            <a:spAutoFit/>
          </a:bodyPr>
          <a:lstStyle/>
          <a:p>
            <a:pPr algn="ctr">
              <a:defRPr/>
            </a:pPr>
            <a:r>
              <a:rPr lang="es-MX" sz="2800" b="1" dirty="0">
                <a:ln w="12700">
                  <a:solidFill>
                    <a:schemeClr val="tx2">
                      <a:satMod val="155000"/>
                    </a:schemeClr>
                  </a:solidFill>
                  <a:prstDash val="solid"/>
                </a:ln>
                <a:solidFill>
                  <a:srgbClr val="000099"/>
                </a:solidFill>
              </a:rPr>
              <a:t>M I S I Ó 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4)">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533400" y="914400"/>
            <a:ext cx="8229600" cy="523220"/>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Programa Escuelas de Calidad ( </a:t>
            </a:r>
            <a:r>
              <a:rPr lang="es-MX" sz="2800" b="1" dirty="0" smtClean="0">
                <a:solidFill>
                  <a:srgbClr val="000099"/>
                </a:solidFill>
                <a:cs typeface="+mn-cs"/>
              </a:rPr>
              <a:t>PEC </a:t>
            </a:r>
            <a:r>
              <a:rPr lang="es-MX" sz="2800" b="1" dirty="0">
                <a:solidFill>
                  <a:srgbClr val="000099"/>
                </a:solidFill>
                <a:cs typeface="+mn-cs"/>
              </a:rPr>
              <a:t>)</a:t>
            </a:r>
            <a:endParaRPr lang="es-ES" sz="2800" b="1" dirty="0">
              <a:solidFill>
                <a:srgbClr val="000099"/>
              </a:solidFill>
              <a:cs typeface="+mn-cs"/>
            </a:endParaRPr>
          </a:p>
        </p:txBody>
      </p:sp>
      <p:sp>
        <p:nvSpPr>
          <p:cNvPr id="10" name="Text Box 5"/>
          <p:cNvSpPr txBox="1">
            <a:spLocks noChangeArrowheads="1"/>
          </p:cNvSpPr>
          <p:nvPr/>
        </p:nvSpPr>
        <p:spPr bwMode="auto">
          <a:xfrm>
            <a:off x="990600" y="1600200"/>
            <a:ext cx="7467600" cy="1938338"/>
          </a:xfrm>
          <a:prstGeom prst="rect">
            <a:avLst/>
          </a:prstGeom>
          <a:noFill/>
          <a:ln w="9525">
            <a:noFill/>
            <a:miter lim="800000"/>
            <a:headEnd/>
            <a:tailEnd/>
          </a:ln>
        </p:spPr>
        <p:txBody>
          <a:bodyPr>
            <a:spAutoFit/>
          </a:bodyPr>
          <a:lstStyle/>
          <a:p>
            <a:pPr marL="268288" indent="-268288" algn="just">
              <a:buFont typeface="Wingdings" pitchFamily="2" charset="2"/>
              <a:buChar char="q"/>
            </a:pPr>
            <a:r>
              <a:rPr lang="es-ES" sz="2000" dirty="0">
                <a:solidFill>
                  <a:srgbClr val="000099"/>
                </a:solidFill>
              </a:rPr>
              <a:t>Propósito</a:t>
            </a:r>
            <a:r>
              <a:rPr lang="es-ES" sz="2000" dirty="0"/>
              <a:t> mejorar la calidad de la educación que se imparte en las escuelas públicas de educación básica, con base en el fortalecimiento, articulación y alineación de los programas Federales, Estatales y Municipales enfocados a la mejora de los aprendizajes de los estudiantes, la práctica docente, la participación social y la rendición de cuentas. </a:t>
            </a:r>
          </a:p>
        </p:txBody>
      </p:sp>
      <p:sp>
        <p:nvSpPr>
          <p:cNvPr id="6" name="Text Box 5"/>
          <p:cNvSpPr txBox="1">
            <a:spLocks noChangeArrowheads="1"/>
          </p:cNvSpPr>
          <p:nvPr/>
        </p:nvSpPr>
        <p:spPr bwMode="auto">
          <a:xfrm>
            <a:off x="990600" y="3733800"/>
            <a:ext cx="7467600" cy="708025"/>
          </a:xfrm>
          <a:prstGeom prst="rect">
            <a:avLst/>
          </a:prstGeom>
          <a:noFill/>
          <a:ln w="9525">
            <a:noFill/>
            <a:miter lim="800000"/>
            <a:headEnd/>
            <a:tailEnd/>
          </a:ln>
        </p:spPr>
        <p:txBody>
          <a:bodyPr>
            <a:spAutoFit/>
          </a:bodyPr>
          <a:lstStyle/>
          <a:p>
            <a:pPr marL="268288" indent="-268288" algn="just">
              <a:buFont typeface="Wingdings" pitchFamily="2" charset="2"/>
              <a:buChar char="q"/>
            </a:pPr>
            <a:r>
              <a:rPr lang="es-MX" sz="2000"/>
              <a:t>Guía de procedimientos para el uso, manejo y comprobación de los recursos al PEC.</a:t>
            </a:r>
          </a:p>
        </p:txBody>
      </p:sp>
      <p:sp>
        <p:nvSpPr>
          <p:cNvPr id="7" name="Text Box 5"/>
          <p:cNvSpPr txBox="1">
            <a:spLocks noChangeArrowheads="1"/>
          </p:cNvSpPr>
          <p:nvPr/>
        </p:nvSpPr>
        <p:spPr bwMode="auto">
          <a:xfrm>
            <a:off x="990600" y="4572000"/>
            <a:ext cx="7467600" cy="1016000"/>
          </a:xfrm>
          <a:prstGeom prst="rect">
            <a:avLst/>
          </a:prstGeom>
          <a:noFill/>
          <a:ln w="9525">
            <a:noFill/>
            <a:miter lim="800000"/>
            <a:headEnd/>
            <a:tailEnd/>
          </a:ln>
        </p:spPr>
        <p:txBody>
          <a:bodyPr>
            <a:spAutoFit/>
          </a:bodyPr>
          <a:lstStyle/>
          <a:p>
            <a:pPr marL="268288" indent="-268288" algn="just">
              <a:buFont typeface="Wingdings" pitchFamily="2" charset="2"/>
              <a:buChar char="q"/>
            </a:pPr>
            <a:r>
              <a:rPr lang="es-MX" sz="2000" dirty="0"/>
              <a:t>  La cuenta</a:t>
            </a:r>
            <a:r>
              <a:rPr lang="es-ES" sz="2000" dirty="0"/>
              <a:t> bancaria  debe ser exclusiva para administrar los recursos del PEC. Esta debe estar mancomunada con el representante de los padres de familia.</a:t>
            </a:r>
          </a:p>
        </p:txBody>
      </p:sp>
      <p:sp>
        <p:nvSpPr>
          <p:cNvPr id="8" name="Text Box 5"/>
          <p:cNvSpPr txBox="1">
            <a:spLocks noChangeArrowheads="1"/>
          </p:cNvSpPr>
          <p:nvPr/>
        </p:nvSpPr>
        <p:spPr bwMode="auto">
          <a:xfrm>
            <a:off x="1295400" y="5791200"/>
            <a:ext cx="7467600" cy="707886"/>
          </a:xfrm>
          <a:prstGeom prst="rect">
            <a:avLst/>
          </a:prstGeom>
          <a:noFill/>
          <a:ln w="9525">
            <a:noFill/>
            <a:miter lim="800000"/>
            <a:headEnd/>
            <a:tailEnd/>
          </a:ln>
        </p:spPr>
        <p:txBody>
          <a:bodyPr>
            <a:spAutoFit/>
          </a:bodyPr>
          <a:lstStyle/>
          <a:p>
            <a:r>
              <a:rPr lang="es-ES" sz="2000" dirty="0" smtClean="0"/>
              <a:t>La </a:t>
            </a:r>
            <a:r>
              <a:rPr lang="es-ES" sz="2000" dirty="0"/>
              <a:t>cuenta de cheques estará a nombre de </a:t>
            </a:r>
            <a:r>
              <a:rPr lang="es-ES" sz="2000" dirty="0" smtClean="0"/>
              <a:t>“Banco Nacional de México, S.A., </a:t>
            </a:r>
            <a:r>
              <a:rPr lang="es-MX" sz="2000" dirty="0" smtClean="0"/>
              <a:t>Fideicomiso </a:t>
            </a:r>
            <a:r>
              <a:rPr lang="es-MX" sz="2000" dirty="0"/>
              <a:t>PEC </a:t>
            </a:r>
            <a:r>
              <a:rPr lang="es-MX" sz="2000" dirty="0" smtClean="0"/>
              <a:t>106790-5” </a:t>
            </a:r>
            <a:endParaRPr lang="es-MX" sz="20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990600" y="1752600"/>
            <a:ext cx="7467600" cy="1016000"/>
          </a:xfrm>
          <a:prstGeom prst="rect">
            <a:avLst/>
          </a:prstGeom>
          <a:noFill/>
          <a:ln w="9525">
            <a:noFill/>
            <a:miter lim="800000"/>
            <a:headEnd/>
            <a:tailEnd/>
          </a:ln>
          <a:effectLst/>
        </p:spPr>
        <p:txBody>
          <a:bodyPr>
            <a:spAutoFit/>
          </a:bodyPr>
          <a:lstStyle/>
          <a:p>
            <a:pPr marL="268288" indent="-268288" algn="just">
              <a:buFont typeface="Wingdings" pitchFamily="2" charset="2"/>
              <a:buChar char="q"/>
              <a:defRPr/>
            </a:pPr>
            <a:r>
              <a:rPr lang="es-MX" sz="2000" dirty="0">
                <a:effectLst>
                  <a:outerShdw blurRad="38100" dist="38100" dir="2700000" algn="tl">
                    <a:srgbClr val="C0C0C0"/>
                  </a:outerShdw>
                </a:effectLst>
                <a:cs typeface="+mn-cs"/>
              </a:rPr>
              <a:t> </a:t>
            </a:r>
            <a:r>
              <a:rPr lang="es-ES" sz="2000" dirty="0"/>
              <a:t>Contar con un inventario de todos los bienes adquiridos con recursos del PEC, donación por parte de particulares, de padres de familia o del H. Ayuntamiento.</a:t>
            </a:r>
          </a:p>
        </p:txBody>
      </p:sp>
      <p:sp>
        <p:nvSpPr>
          <p:cNvPr id="7" name="Text Box 5"/>
          <p:cNvSpPr txBox="1">
            <a:spLocks noChangeArrowheads="1"/>
          </p:cNvSpPr>
          <p:nvPr/>
        </p:nvSpPr>
        <p:spPr bwMode="auto">
          <a:xfrm>
            <a:off x="990600" y="3082925"/>
            <a:ext cx="7467600" cy="400050"/>
          </a:xfrm>
          <a:prstGeom prst="rect">
            <a:avLst/>
          </a:prstGeom>
          <a:noFill/>
          <a:ln w="9525">
            <a:noFill/>
            <a:miter lim="800000"/>
            <a:headEnd/>
            <a:tailEnd/>
          </a:ln>
          <a:effectLst/>
        </p:spPr>
        <p:txBody>
          <a:bodyPr>
            <a:spAutoFit/>
          </a:bodyPr>
          <a:lstStyle/>
          <a:p>
            <a:pPr algn="just">
              <a:buFont typeface="Wingdings" pitchFamily="2" charset="2"/>
              <a:buChar char="q"/>
              <a:defRPr/>
            </a:pPr>
            <a:r>
              <a:rPr lang="es-MX" sz="2000" dirty="0">
                <a:effectLst>
                  <a:outerShdw blurRad="38100" dist="38100" dir="2700000" algn="tl">
                    <a:srgbClr val="C0C0C0"/>
                  </a:outerShdw>
                </a:effectLst>
                <a:cs typeface="+mn-cs"/>
              </a:rPr>
              <a:t> </a:t>
            </a:r>
            <a:r>
              <a:rPr lang="es-MX" sz="2000" dirty="0"/>
              <a:t>Elaborar mensualmente el informe financiero.</a:t>
            </a:r>
            <a:endParaRPr lang="es-ES" sz="2000" dirty="0"/>
          </a:p>
        </p:txBody>
      </p:sp>
      <p:sp>
        <p:nvSpPr>
          <p:cNvPr id="10" name="Text Box 5"/>
          <p:cNvSpPr txBox="1">
            <a:spLocks noChangeArrowheads="1"/>
          </p:cNvSpPr>
          <p:nvPr/>
        </p:nvSpPr>
        <p:spPr bwMode="auto">
          <a:xfrm>
            <a:off x="533400" y="914400"/>
            <a:ext cx="8229600" cy="523220"/>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Programa Escuelas de Calidad ( </a:t>
            </a:r>
            <a:r>
              <a:rPr lang="es-MX" sz="2800" b="1" dirty="0" smtClean="0">
                <a:solidFill>
                  <a:srgbClr val="000099"/>
                </a:solidFill>
                <a:cs typeface="+mn-cs"/>
              </a:rPr>
              <a:t>PEC </a:t>
            </a:r>
            <a:r>
              <a:rPr lang="es-MX" sz="2800" b="1" dirty="0">
                <a:solidFill>
                  <a:srgbClr val="000099"/>
                </a:solidFill>
                <a:cs typeface="+mn-cs"/>
              </a:rPr>
              <a:t>)</a:t>
            </a:r>
            <a:endParaRPr lang="es-ES" sz="2800" b="1" dirty="0">
              <a:solidFill>
                <a:srgbClr val="000099"/>
              </a:solidFill>
              <a:cs typeface="+mn-cs"/>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ox(i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766341" y="702469"/>
            <a:ext cx="4876800" cy="523220"/>
          </a:xfrm>
          <a:prstGeom prst="rect">
            <a:avLst/>
          </a:prstGeom>
          <a:noFill/>
          <a:ln w="9525">
            <a:noFill/>
            <a:miter lim="800000"/>
            <a:headEnd/>
            <a:tailEnd/>
          </a:ln>
          <a:effectLst/>
        </p:spPr>
        <p:txBody>
          <a:bodyPr wrap="square">
            <a:spAutoFit/>
          </a:bodyPr>
          <a:lstStyle/>
          <a:p>
            <a:pPr>
              <a:defRPr/>
            </a:pPr>
            <a:r>
              <a:rPr lang="es-MX" sz="2800" b="1" dirty="0" smtClean="0">
                <a:solidFill>
                  <a:srgbClr val="000099"/>
                </a:solidFill>
                <a:cs typeface="+mn-cs"/>
              </a:rPr>
              <a:t>Desayunos Escolares (DIF)</a:t>
            </a:r>
            <a:endParaRPr lang="es-ES" sz="2800" b="1" dirty="0">
              <a:solidFill>
                <a:srgbClr val="000099"/>
              </a:solidFill>
              <a:cs typeface="+mn-cs"/>
            </a:endParaRPr>
          </a:p>
        </p:txBody>
      </p:sp>
      <p:sp>
        <p:nvSpPr>
          <p:cNvPr id="5" name="Text Box 5"/>
          <p:cNvSpPr txBox="1">
            <a:spLocks noChangeArrowheads="1"/>
          </p:cNvSpPr>
          <p:nvPr/>
        </p:nvSpPr>
        <p:spPr bwMode="auto">
          <a:xfrm>
            <a:off x="515912" y="1225689"/>
            <a:ext cx="8077200" cy="5262979"/>
          </a:xfrm>
          <a:prstGeom prst="rect">
            <a:avLst/>
          </a:prstGeom>
          <a:noFill/>
          <a:ln w="9525">
            <a:noFill/>
            <a:miter lim="800000"/>
            <a:headEnd/>
            <a:tailEnd/>
          </a:ln>
        </p:spPr>
        <p:txBody>
          <a:bodyPr>
            <a:spAutoFit/>
          </a:bodyPr>
          <a:lstStyle/>
          <a:p>
            <a:pPr algn="just"/>
            <a:r>
              <a:rPr lang="es-ES" sz="2100" dirty="0" smtClean="0"/>
              <a:t>El </a:t>
            </a:r>
            <a:r>
              <a:rPr lang="es-ES" sz="2100" dirty="0"/>
              <a:t>desayuno (frío o caliente) debe otorgarse exclusivamente a niños y niñas en condiciones de vulnerabilidad que asisten a planteles oficiales de educación básica ubicados en zonas indígenas, rurales y urbanas marginadas de alta y muy alta marginalidad preferentemente que estén inscritos en el padrón de beneficiarios.</a:t>
            </a:r>
          </a:p>
          <a:p>
            <a:pPr algn="just"/>
            <a:endParaRPr lang="es-ES" sz="2100" dirty="0"/>
          </a:p>
          <a:p>
            <a:pPr algn="just"/>
            <a:r>
              <a:rPr lang="es-ES" sz="2100" dirty="0"/>
              <a:t>El costo de cada paquete que debe pagar el niño beneficiado es de $.50 (cincuenta centavos) por </a:t>
            </a:r>
            <a:r>
              <a:rPr lang="es-ES" sz="2100" dirty="0" smtClean="0"/>
              <a:t>ración, la </a:t>
            </a:r>
            <a:r>
              <a:rPr lang="es-ES" sz="2100" dirty="0"/>
              <a:t>cuota podrá ser aumentada según lo acuerden los padres de familia y el DIF municipal, lo anterior deberá estar sustentado en acta de reunión de padres de </a:t>
            </a:r>
            <a:r>
              <a:rPr lang="es-ES" sz="2100" dirty="0" smtClean="0"/>
              <a:t>familia.</a:t>
            </a:r>
          </a:p>
          <a:p>
            <a:pPr algn="just"/>
            <a:endParaRPr lang="es-ES" sz="2100" dirty="0" smtClean="0"/>
          </a:p>
          <a:p>
            <a:pPr algn="just"/>
            <a:r>
              <a:rPr lang="es-ES" sz="2100" dirty="0" smtClean="0"/>
              <a:t>Se deberá de llevar un </a:t>
            </a:r>
            <a:r>
              <a:rPr lang="es-ES" sz="2100" dirty="0" smtClean="0">
                <a:solidFill>
                  <a:srgbClr val="000099"/>
                </a:solidFill>
              </a:rPr>
              <a:t>cuaderno del registro de los ingresos y egresos</a:t>
            </a:r>
            <a:r>
              <a:rPr lang="es-ES" sz="2100" dirty="0" smtClean="0"/>
              <a:t> y serán controlados por la persona que realiza las funciones de tesorero del comité y no de algún servidor público.</a:t>
            </a:r>
            <a:endParaRPr lang="es-ES" sz="2100" dirty="0"/>
          </a:p>
        </p:txBody>
      </p:sp>
    </p:spTree>
    <p:extLst>
      <p:ext uri="{BB962C8B-B14F-4D97-AF65-F5344CB8AC3E}">
        <p14:creationId xmlns:p14="http://schemas.microsoft.com/office/powerpoint/2010/main" val="2645117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p:cNvSpPr txBox="1">
            <a:spLocks noChangeArrowheads="1"/>
          </p:cNvSpPr>
          <p:nvPr/>
        </p:nvSpPr>
        <p:spPr bwMode="auto">
          <a:xfrm>
            <a:off x="533400" y="3810000"/>
            <a:ext cx="8077200" cy="630942"/>
          </a:xfrm>
          <a:prstGeom prst="rect">
            <a:avLst/>
          </a:prstGeom>
          <a:noFill/>
          <a:ln w="9525">
            <a:noFill/>
            <a:miter lim="800000"/>
            <a:headEnd/>
            <a:tailEnd/>
          </a:ln>
          <a:effectLst/>
        </p:spPr>
        <p:txBody>
          <a:bodyPr>
            <a:spAutoFit/>
          </a:bodyPr>
          <a:lstStyle/>
          <a:p>
            <a:pPr algn="ctr">
              <a:spcBef>
                <a:spcPts val="0"/>
              </a:spcBef>
              <a:defRPr/>
            </a:pPr>
            <a:r>
              <a:rPr lang="es-MX" sz="3500" dirty="0">
                <a:ln w="12700">
                  <a:solidFill>
                    <a:schemeClr val="tx2">
                      <a:satMod val="155000"/>
                    </a:schemeClr>
                  </a:solidFill>
                  <a:prstDash val="solid"/>
                </a:ln>
                <a:solidFill>
                  <a:srgbClr val="990000"/>
                </a:solidFill>
              </a:rPr>
              <a:t>“Recursos Materiales</a:t>
            </a:r>
            <a:r>
              <a:rPr lang="es-MX" sz="3500" dirty="0">
                <a:ln w="12700">
                  <a:solidFill>
                    <a:schemeClr val="tx2">
                      <a:satMod val="155000"/>
                    </a:schemeClr>
                  </a:solidFill>
                  <a:prstDash val="solid"/>
                </a:ln>
                <a:solidFill>
                  <a:srgbClr val="C00000"/>
                </a:solidFill>
              </a:rPr>
              <a:t>”</a:t>
            </a:r>
            <a:endParaRPr lang="es-ES" sz="3500" dirty="0">
              <a:ln w="12700">
                <a:solidFill>
                  <a:schemeClr val="tx2">
                    <a:satMod val="155000"/>
                  </a:schemeClr>
                </a:solidFill>
                <a:prstDash val="solid"/>
              </a:ln>
              <a:solidFill>
                <a:srgbClr val="C00000"/>
              </a:solidFill>
            </a:endParaRPr>
          </a:p>
        </p:txBody>
      </p:sp>
      <p:sp>
        <p:nvSpPr>
          <p:cNvPr id="13" name="Text Box 3"/>
          <p:cNvSpPr txBox="1">
            <a:spLocks noChangeArrowheads="1"/>
          </p:cNvSpPr>
          <p:nvPr/>
        </p:nvSpPr>
        <p:spPr bwMode="auto">
          <a:xfrm>
            <a:off x="381000" y="0"/>
            <a:ext cx="8305800" cy="3293209"/>
          </a:xfrm>
          <a:prstGeom prst="rect">
            <a:avLst/>
          </a:prstGeom>
          <a:noFill/>
          <a:ln w="9525">
            <a:noFill/>
            <a:miter lim="800000"/>
            <a:headEnd/>
            <a:tailEnd/>
          </a:ln>
          <a:effectLst/>
        </p:spPr>
        <p:txBody>
          <a:bodyPr>
            <a:spAutoFit/>
          </a:bodyPr>
          <a:lstStyle/>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endParaRPr lang="es-MX" sz="2300" b="1" i="1" dirty="0">
              <a:ln w="12700">
                <a:solidFill>
                  <a:schemeClr val="tx2">
                    <a:satMod val="155000"/>
                  </a:schemeClr>
                </a:solidFill>
                <a:prstDash val="solid"/>
              </a:ln>
              <a:solidFill>
                <a:srgbClr val="000099"/>
              </a:solidFill>
              <a:cs typeface="+mn-cs"/>
            </a:endParaRPr>
          </a:p>
          <a:p>
            <a:pPr algn="ctr">
              <a:spcBef>
                <a:spcPts val="0"/>
              </a:spcBef>
              <a:defRPr/>
            </a:pPr>
            <a:r>
              <a:rPr lang="es-MX" sz="3500" dirty="0">
                <a:ln w="12700">
                  <a:solidFill>
                    <a:schemeClr val="tx2">
                      <a:satMod val="155000"/>
                    </a:schemeClr>
                  </a:solidFill>
                  <a:prstDash val="solid"/>
                </a:ln>
                <a:solidFill>
                  <a:srgbClr val="000099"/>
                </a:solidFill>
              </a:rPr>
              <a:t>Documentos Fuente de Información </a:t>
            </a:r>
          </a:p>
          <a:p>
            <a:pPr algn="ctr">
              <a:spcBef>
                <a:spcPts val="0"/>
              </a:spcBef>
              <a:defRPr/>
            </a:pPr>
            <a:r>
              <a:rPr lang="es-MX" sz="3500" dirty="0">
                <a:ln w="12700">
                  <a:solidFill>
                    <a:schemeClr val="tx2">
                      <a:satMod val="155000"/>
                    </a:schemeClr>
                  </a:solidFill>
                  <a:prstDash val="solid"/>
                </a:ln>
                <a:solidFill>
                  <a:srgbClr val="000099"/>
                </a:solidFill>
              </a:rPr>
              <a:t>para Auditoría</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533400" y="914400"/>
            <a:ext cx="8229600" cy="523875"/>
          </a:xfrm>
          <a:prstGeom prst="rect">
            <a:avLst/>
          </a:prstGeom>
          <a:noFill/>
          <a:ln w="9525">
            <a:noFill/>
            <a:miter lim="800000"/>
            <a:headEnd/>
            <a:tailEnd/>
          </a:ln>
          <a:effectLst/>
        </p:spPr>
        <p:txBody>
          <a:bodyPr>
            <a:spAutoFit/>
          </a:bodyPr>
          <a:lstStyle/>
          <a:p>
            <a:pPr>
              <a:defRPr/>
            </a:pPr>
            <a:r>
              <a:rPr lang="es-MX" sz="2800" b="1" dirty="0">
                <a:solidFill>
                  <a:srgbClr val="000099"/>
                </a:solidFill>
                <a:cs typeface="+mn-cs"/>
              </a:rPr>
              <a:t> </a:t>
            </a:r>
            <a:r>
              <a:rPr lang="es-MX" sz="2800" b="1" dirty="0">
                <a:solidFill>
                  <a:srgbClr val="000099"/>
                </a:solidFill>
              </a:rPr>
              <a:t>Inventario ( Mobiliario y Equipo):</a:t>
            </a:r>
            <a:endParaRPr lang="es-ES" sz="2800" b="1" dirty="0">
              <a:solidFill>
                <a:srgbClr val="000099"/>
              </a:solidFill>
            </a:endParaRPr>
          </a:p>
        </p:txBody>
      </p:sp>
      <p:sp>
        <p:nvSpPr>
          <p:cNvPr id="8" name="Text Box 5"/>
          <p:cNvSpPr txBox="1">
            <a:spLocks noChangeArrowheads="1"/>
          </p:cNvSpPr>
          <p:nvPr/>
        </p:nvSpPr>
        <p:spPr bwMode="auto">
          <a:xfrm>
            <a:off x="990600" y="1676400"/>
            <a:ext cx="7467600" cy="1631216"/>
          </a:xfrm>
          <a:prstGeom prst="rect">
            <a:avLst/>
          </a:prstGeom>
          <a:noFill/>
          <a:ln w="9525">
            <a:noFill/>
            <a:miter lim="800000"/>
            <a:headEnd/>
            <a:tailEnd/>
          </a:ln>
          <a:effectLst/>
        </p:spPr>
        <p:txBody>
          <a:bodyPr>
            <a:spAutoFit/>
          </a:bodyPr>
          <a:lstStyle/>
          <a:p>
            <a:pPr algn="just">
              <a:buFont typeface="Wingdings" pitchFamily="2" charset="2"/>
              <a:buChar char="q"/>
              <a:defRPr/>
            </a:pPr>
            <a:r>
              <a:rPr lang="es-MX" sz="2000" dirty="0">
                <a:effectLst>
                  <a:outerShdw blurRad="38100" dist="38100" dir="2700000" algn="tl">
                    <a:srgbClr val="C0C0C0"/>
                  </a:outerShdw>
                </a:effectLst>
                <a:cs typeface="+mn-cs"/>
              </a:rPr>
              <a:t> </a:t>
            </a:r>
            <a:r>
              <a:rPr lang="es-ES" sz="2000" dirty="0">
                <a:effectLst>
                  <a:outerShdw blurRad="38100" dist="38100" dir="2700000" algn="tl">
                    <a:srgbClr val="C0C0C0"/>
                  </a:outerShdw>
                </a:effectLst>
                <a:cs typeface="+mn-cs"/>
              </a:rPr>
              <a:t>Bienes </a:t>
            </a:r>
            <a:r>
              <a:rPr lang="es-ES" sz="2000" dirty="0" smtClean="0">
                <a:effectLst>
                  <a:outerShdw blurRad="38100" dist="38100" dir="2700000" algn="tl">
                    <a:srgbClr val="C0C0C0"/>
                  </a:outerShdw>
                </a:effectLst>
                <a:cs typeface="+mn-cs"/>
              </a:rPr>
              <a:t>muebles</a:t>
            </a:r>
            <a:r>
              <a:rPr lang="es-ES" sz="2000" dirty="0" smtClean="0"/>
              <a:t> del plantel educativo que </a:t>
            </a:r>
            <a:r>
              <a:rPr lang="es-ES" sz="2000" dirty="0"/>
              <a:t>tienen cierta permanencia o fijeza y han sido adquiridos con el propósito de uso exclusivo </a:t>
            </a:r>
            <a:r>
              <a:rPr lang="es-ES" sz="2000" dirty="0" smtClean="0"/>
              <a:t>y en beneficio de la comunidad educativa, </a:t>
            </a:r>
            <a:r>
              <a:rPr lang="es-ES" sz="2000" dirty="0"/>
              <a:t>siendo prohibida su venta. Y solo en caso que se encuentre deteriorado y en malas condiciones, se deberá </a:t>
            </a:r>
            <a:r>
              <a:rPr lang="es-ES" sz="2000" dirty="0" smtClean="0"/>
              <a:t>dar </a:t>
            </a:r>
            <a:r>
              <a:rPr lang="es-ES" sz="2000" dirty="0"/>
              <a:t>curso y trámite de baja.</a:t>
            </a:r>
          </a:p>
        </p:txBody>
      </p:sp>
      <p:sp>
        <p:nvSpPr>
          <p:cNvPr id="9" name="Text Box 5"/>
          <p:cNvSpPr txBox="1">
            <a:spLocks noChangeArrowheads="1"/>
          </p:cNvSpPr>
          <p:nvPr/>
        </p:nvSpPr>
        <p:spPr bwMode="auto">
          <a:xfrm>
            <a:off x="990600" y="3667125"/>
            <a:ext cx="7467600" cy="400050"/>
          </a:xfrm>
          <a:prstGeom prst="rect">
            <a:avLst/>
          </a:prstGeom>
          <a:noFill/>
          <a:ln w="9525">
            <a:noFill/>
            <a:miter lim="800000"/>
            <a:headEnd/>
            <a:tailEnd/>
          </a:ln>
          <a:effectLst/>
        </p:spPr>
        <p:txBody>
          <a:bodyPr>
            <a:spAutoFit/>
          </a:bodyPr>
          <a:lstStyle/>
          <a:p>
            <a:pPr algn="just">
              <a:buFont typeface="Wingdings" pitchFamily="2" charset="2"/>
              <a:buChar char="q"/>
              <a:defRPr/>
            </a:pPr>
            <a:r>
              <a:rPr lang="es-MX" sz="2000" dirty="0">
                <a:effectLst>
                  <a:outerShdw blurRad="38100" dist="38100" dir="2700000" algn="tl">
                    <a:srgbClr val="C0C0C0"/>
                  </a:outerShdw>
                </a:effectLst>
                <a:cs typeface="+mn-cs"/>
              </a:rPr>
              <a:t> </a:t>
            </a:r>
            <a:r>
              <a:rPr lang="es-MX" sz="2000" dirty="0"/>
              <a:t>Existencia Inventario Oficial de Mobiliario y Equipo.</a:t>
            </a:r>
          </a:p>
        </p:txBody>
      </p:sp>
      <p:sp>
        <p:nvSpPr>
          <p:cNvPr id="10" name="Text Box 5"/>
          <p:cNvSpPr txBox="1">
            <a:spLocks noChangeArrowheads="1"/>
          </p:cNvSpPr>
          <p:nvPr/>
        </p:nvSpPr>
        <p:spPr bwMode="auto">
          <a:xfrm>
            <a:off x="990600" y="4200525"/>
            <a:ext cx="7543800" cy="400050"/>
          </a:xfrm>
          <a:prstGeom prst="rect">
            <a:avLst/>
          </a:prstGeom>
          <a:noFill/>
          <a:ln w="9525">
            <a:noFill/>
            <a:miter lim="800000"/>
            <a:headEnd/>
            <a:tailEnd/>
          </a:ln>
          <a:effectLst/>
        </p:spPr>
        <p:txBody>
          <a:bodyPr>
            <a:spAutoFit/>
          </a:bodyPr>
          <a:lstStyle/>
          <a:p>
            <a:pPr algn="just">
              <a:buFont typeface="Wingdings" pitchFamily="2" charset="2"/>
              <a:buChar char="q"/>
              <a:defRPr/>
            </a:pPr>
            <a:r>
              <a:rPr lang="es-MX" sz="2000" dirty="0">
                <a:effectLst>
                  <a:outerShdw blurRad="38100" dist="38100" dir="2700000" algn="tl">
                    <a:srgbClr val="C0C0C0"/>
                  </a:outerShdw>
                </a:effectLst>
                <a:cs typeface="+mn-cs"/>
              </a:rPr>
              <a:t> </a:t>
            </a:r>
            <a:r>
              <a:rPr lang="es-MX" sz="2000" dirty="0"/>
              <a:t>Existencia de Resguardos de Mobiliario y Equipo</a:t>
            </a:r>
            <a:r>
              <a:rPr lang="es-ES" sz="2000" dirty="0"/>
              <a:t>.</a:t>
            </a:r>
          </a:p>
        </p:txBody>
      </p:sp>
      <p:sp>
        <p:nvSpPr>
          <p:cNvPr id="11" name="Text Box 5"/>
          <p:cNvSpPr txBox="1">
            <a:spLocks noChangeArrowheads="1"/>
          </p:cNvSpPr>
          <p:nvPr/>
        </p:nvSpPr>
        <p:spPr bwMode="auto">
          <a:xfrm>
            <a:off x="990600" y="4699000"/>
            <a:ext cx="7467600" cy="1016000"/>
          </a:xfrm>
          <a:prstGeom prst="rect">
            <a:avLst/>
          </a:prstGeom>
          <a:noFill/>
          <a:ln w="9525">
            <a:noFill/>
            <a:miter lim="800000"/>
            <a:headEnd/>
            <a:tailEnd/>
          </a:ln>
          <a:effectLst/>
        </p:spPr>
        <p:txBody>
          <a:bodyPr>
            <a:spAutoFit/>
          </a:bodyPr>
          <a:lstStyle/>
          <a:p>
            <a:pPr algn="just">
              <a:buFont typeface="Wingdings" pitchFamily="2" charset="2"/>
              <a:buChar char="q"/>
              <a:defRPr/>
            </a:pPr>
            <a:r>
              <a:rPr lang="es-MX" sz="2000" dirty="0">
                <a:effectLst>
                  <a:outerShdw blurRad="38100" dist="38100" dir="2700000" algn="tl">
                    <a:srgbClr val="C0C0C0"/>
                  </a:outerShdw>
                </a:effectLst>
                <a:cs typeface="+mn-cs"/>
              </a:rPr>
              <a:t> </a:t>
            </a:r>
            <a:r>
              <a:rPr lang="es-MX" sz="2000" dirty="0"/>
              <a:t>Inventario debidamente identificado con su placa de identificación PESA; Mobiliario de Mayor Valor del plantel y el que no está en contacto directo y permanente con los alumnos.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i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p:cNvSpPr txBox="1">
            <a:spLocks noChangeArrowheads="1"/>
          </p:cNvSpPr>
          <p:nvPr/>
        </p:nvSpPr>
        <p:spPr bwMode="auto">
          <a:xfrm>
            <a:off x="533400" y="914400"/>
            <a:ext cx="8229600" cy="954088"/>
          </a:xfrm>
          <a:prstGeom prst="rect">
            <a:avLst/>
          </a:prstGeom>
          <a:noFill/>
          <a:ln w="9525">
            <a:noFill/>
            <a:miter lim="800000"/>
            <a:headEnd/>
            <a:tailEnd/>
          </a:ln>
        </p:spPr>
        <p:txBody>
          <a:bodyPr>
            <a:spAutoFit/>
          </a:bodyPr>
          <a:lstStyle/>
          <a:p>
            <a:r>
              <a:rPr lang="es-MX" sz="2800" b="1">
                <a:solidFill>
                  <a:srgbClr val="000099"/>
                </a:solidFill>
              </a:rPr>
              <a:t>Comité Administrador del Programa Estatal De Construcción de Escuelas (CAPECE).</a:t>
            </a:r>
            <a:endParaRPr lang="es-ES" sz="2800" b="1">
              <a:solidFill>
                <a:srgbClr val="000099"/>
              </a:solidFill>
            </a:endParaRPr>
          </a:p>
        </p:txBody>
      </p:sp>
      <p:sp>
        <p:nvSpPr>
          <p:cNvPr id="8" name="Text Box 5"/>
          <p:cNvSpPr txBox="1">
            <a:spLocks noChangeArrowheads="1"/>
          </p:cNvSpPr>
          <p:nvPr/>
        </p:nvSpPr>
        <p:spPr bwMode="auto">
          <a:xfrm>
            <a:off x="990600" y="2286000"/>
            <a:ext cx="7467600" cy="2343655"/>
          </a:xfrm>
          <a:prstGeom prst="rect">
            <a:avLst/>
          </a:prstGeom>
          <a:noFill/>
          <a:ln w="9525">
            <a:noFill/>
            <a:miter lim="800000"/>
            <a:headEnd/>
            <a:tailEnd/>
          </a:ln>
        </p:spPr>
        <p:txBody>
          <a:bodyPr>
            <a:spAutoFit/>
          </a:bodyPr>
          <a:lstStyle/>
          <a:p>
            <a:pPr algn="just">
              <a:lnSpc>
                <a:spcPct val="150000"/>
              </a:lnSpc>
            </a:pPr>
            <a:r>
              <a:rPr lang="es-ES" sz="2000" dirty="0"/>
              <a:t>Tiene como objetivo que los espacios, instalaciones y mobiliario de los planteles educativos se conserven y mantengan en óptimas condiciones, motivando a la comunidad escolar a participar activamente, como lo ha venido realizando hasta el momento.</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Text Box 3"/>
          <p:cNvSpPr txBox="1">
            <a:spLocks noChangeArrowheads="1"/>
          </p:cNvSpPr>
          <p:nvPr/>
        </p:nvSpPr>
        <p:spPr bwMode="auto">
          <a:xfrm>
            <a:off x="457200" y="725269"/>
            <a:ext cx="8382000" cy="646331"/>
          </a:xfrm>
          <a:prstGeom prst="rect">
            <a:avLst/>
          </a:prstGeom>
          <a:noFill/>
          <a:ln w="9525">
            <a:noFill/>
            <a:miter lim="800000"/>
            <a:headEnd/>
            <a:tailEnd/>
          </a:ln>
          <a:effectLst/>
        </p:spPr>
        <p:txBody>
          <a:bodyPr>
            <a:spAutoFit/>
          </a:bodyPr>
          <a:lstStyle/>
          <a:p>
            <a:pPr algn="ctr">
              <a:spcBef>
                <a:spcPct val="50000"/>
              </a:spcBef>
              <a:defRPr/>
            </a:pPr>
            <a:r>
              <a:rPr lang="es-ES" sz="3600" dirty="0">
                <a:ln w="12700">
                  <a:solidFill>
                    <a:schemeClr val="tx2">
                      <a:satMod val="155000"/>
                    </a:schemeClr>
                  </a:solidFill>
                  <a:prstDash val="solid"/>
                </a:ln>
                <a:solidFill>
                  <a:srgbClr val="000099"/>
                </a:solidFill>
                <a:latin typeface="Arial" pitchFamily="34" charset="0"/>
                <a:cs typeface="Arial" pitchFamily="34" charset="0"/>
              </a:rPr>
              <a:t>Dirección General de la Contraloría</a:t>
            </a:r>
          </a:p>
        </p:txBody>
      </p:sp>
      <p:sp>
        <p:nvSpPr>
          <p:cNvPr id="101381" name="Text Box 5"/>
          <p:cNvSpPr txBox="1">
            <a:spLocks noChangeArrowheads="1"/>
          </p:cNvSpPr>
          <p:nvPr/>
        </p:nvSpPr>
        <p:spPr bwMode="auto">
          <a:xfrm>
            <a:off x="533400" y="1227138"/>
            <a:ext cx="7848600" cy="4755148"/>
          </a:xfrm>
          <a:prstGeom prst="rect">
            <a:avLst/>
          </a:prstGeom>
          <a:noFill/>
          <a:ln w="9525">
            <a:noFill/>
            <a:miter lim="800000"/>
            <a:headEnd/>
            <a:tailEnd/>
          </a:ln>
          <a:effectLst/>
        </p:spPr>
        <p:txBody>
          <a:bodyPr wrap="square">
            <a:spAutoFit/>
          </a:bodyPr>
          <a:lstStyle/>
          <a:p>
            <a:pPr algn="ctr">
              <a:spcBef>
                <a:spcPct val="50000"/>
              </a:spcBef>
              <a:defRPr/>
            </a:pPr>
            <a:endParaRPr lang="es-ES" sz="2200" b="1" dirty="0" smtClean="0">
              <a:latin typeface="Arial" pitchFamily="34" charset="0"/>
              <a:cs typeface="Arial" pitchFamily="34" charset="0"/>
            </a:endParaRPr>
          </a:p>
          <a:p>
            <a:pPr algn="ctr">
              <a:spcBef>
                <a:spcPct val="50000"/>
              </a:spcBef>
              <a:defRPr/>
            </a:pPr>
            <a:r>
              <a:rPr lang="es-ES" sz="2200" b="1" dirty="0" smtClean="0">
                <a:latin typeface="Arial" pitchFamily="34" charset="0"/>
                <a:cs typeface="Arial" pitchFamily="34" charset="0"/>
              </a:rPr>
              <a:t>Dudas </a:t>
            </a:r>
            <a:r>
              <a:rPr lang="es-ES" sz="2200" b="1" dirty="0">
                <a:latin typeface="Arial" pitchFamily="34" charset="0"/>
                <a:cs typeface="Arial" pitchFamily="34" charset="0"/>
              </a:rPr>
              <a:t>y Comentarios:</a:t>
            </a:r>
          </a:p>
          <a:p>
            <a:pPr algn="ctr">
              <a:spcBef>
                <a:spcPts val="0"/>
              </a:spcBef>
              <a:defRPr/>
            </a:pPr>
            <a:r>
              <a:rPr lang="es-ES" sz="2100" dirty="0">
                <a:latin typeface="Arial" pitchFamily="34" charset="0"/>
                <a:cs typeface="Arial" pitchFamily="34" charset="0"/>
              </a:rPr>
              <a:t>Av. Central 615, Col. Residencial Poniente, </a:t>
            </a:r>
            <a:r>
              <a:rPr lang="es-ES" sz="2100" dirty="0" smtClean="0">
                <a:latin typeface="Arial" pitchFamily="34" charset="0"/>
                <a:cs typeface="Arial" pitchFamily="34" charset="0"/>
              </a:rPr>
              <a:t>                                   Zapopan Jalisco, Tel</a:t>
            </a:r>
            <a:r>
              <a:rPr lang="es-ES" sz="2100" dirty="0">
                <a:latin typeface="Arial" pitchFamily="34" charset="0"/>
                <a:cs typeface="Arial" pitchFamily="34" charset="0"/>
              </a:rPr>
              <a:t>. (33) </a:t>
            </a:r>
            <a:r>
              <a:rPr lang="es-ES" sz="2100" dirty="0" smtClean="0">
                <a:solidFill>
                  <a:schemeClr val="accent1"/>
                </a:solidFill>
                <a:latin typeface="Arial" pitchFamily="34" charset="0"/>
                <a:cs typeface="Arial" pitchFamily="34" charset="0"/>
              </a:rPr>
              <a:t>3030 – 7516 y 3030-7500 ext. 57516</a:t>
            </a:r>
            <a:endParaRPr lang="es-ES" sz="2100" b="1" dirty="0">
              <a:latin typeface="Arial" pitchFamily="34" charset="0"/>
              <a:cs typeface="Arial" pitchFamily="34" charset="0"/>
            </a:endParaRPr>
          </a:p>
          <a:p>
            <a:pPr algn="ctr">
              <a:spcBef>
                <a:spcPts val="0"/>
              </a:spcBef>
              <a:defRPr/>
            </a:pPr>
            <a:endParaRPr lang="es-ES" sz="2400" b="1" dirty="0">
              <a:latin typeface="Arial" pitchFamily="34" charset="0"/>
              <a:cs typeface="Arial" pitchFamily="34" charset="0"/>
            </a:endParaRPr>
          </a:p>
          <a:p>
            <a:pPr algn="ctr">
              <a:spcBef>
                <a:spcPts val="0"/>
              </a:spcBef>
              <a:defRPr/>
            </a:pPr>
            <a:r>
              <a:rPr lang="es-ES" sz="2200" b="1" dirty="0" smtClean="0">
                <a:latin typeface="Arial" pitchFamily="34" charset="0"/>
                <a:cs typeface="Arial" pitchFamily="34" charset="0"/>
              </a:rPr>
              <a:t>Directora General de la Contraloría:</a:t>
            </a:r>
          </a:p>
          <a:p>
            <a:pPr algn="ctr">
              <a:spcBef>
                <a:spcPts val="0"/>
              </a:spcBef>
              <a:defRPr/>
            </a:pPr>
            <a:r>
              <a:rPr lang="es-ES" sz="2200" dirty="0" smtClean="0">
                <a:solidFill>
                  <a:schemeClr val="accent1">
                    <a:lumMod val="75000"/>
                  </a:schemeClr>
                </a:solidFill>
                <a:latin typeface="Arial" pitchFamily="34" charset="0"/>
                <a:cs typeface="Arial" pitchFamily="34" charset="0"/>
              </a:rPr>
              <a:t>L.C.P. Estela Gómez Delgad</a:t>
            </a:r>
            <a:r>
              <a:rPr lang="es-ES" sz="2200" b="1" dirty="0" smtClean="0">
                <a:solidFill>
                  <a:schemeClr val="accent1">
                    <a:lumMod val="75000"/>
                  </a:schemeClr>
                </a:solidFill>
                <a:latin typeface="Arial" pitchFamily="34" charset="0"/>
                <a:cs typeface="Arial" pitchFamily="34" charset="0"/>
              </a:rPr>
              <a:t>o</a:t>
            </a:r>
          </a:p>
          <a:p>
            <a:pPr algn="ctr">
              <a:spcBef>
                <a:spcPts val="0"/>
              </a:spcBef>
              <a:defRPr/>
            </a:pPr>
            <a:endParaRPr lang="es-ES" sz="2200" b="1" dirty="0" smtClean="0">
              <a:solidFill>
                <a:schemeClr val="accent1">
                  <a:lumMod val="75000"/>
                </a:schemeClr>
              </a:solidFill>
              <a:latin typeface="Arial" pitchFamily="34" charset="0"/>
              <a:cs typeface="Arial" pitchFamily="34" charset="0"/>
            </a:endParaRPr>
          </a:p>
          <a:p>
            <a:pPr algn="ctr">
              <a:spcBef>
                <a:spcPts val="0"/>
              </a:spcBef>
              <a:defRPr/>
            </a:pPr>
            <a:r>
              <a:rPr lang="es-ES" sz="2400" b="1" dirty="0" smtClean="0">
                <a:latin typeface="Arial" pitchFamily="34" charset="0"/>
                <a:cs typeface="Arial" pitchFamily="34" charset="0"/>
              </a:rPr>
              <a:t>Directora  </a:t>
            </a:r>
            <a:r>
              <a:rPr lang="es-ES" sz="2400" b="1" dirty="0">
                <a:latin typeface="Arial" pitchFamily="34" charset="0"/>
                <a:cs typeface="Arial" pitchFamily="34" charset="0"/>
              </a:rPr>
              <a:t>de Auditoría:</a:t>
            </a:r>
          </a:p>
          <a:p>
            <a:pPr algn="ctr">
              <a:spcBef>
                <a:spcPts val="0"/>
              </a:spcBef>
              <a:defRPr/>
            </a:pPr>
            <a:r>
              <a:rPr lang="es-ES" sz="2400" dirty="0">
                <a:solidFill>
                  <a:schemeClr val="accent1">
                    <a:lumMod val="75000"/>
                  </a:schemeClr>
                </a:solidFill>
                <a:latin typeface="Arial" pitchFamily="34" charset="0"/>
                <a:cs typeface="Arial" pitchFamily="34" charset="0"/>
              </a:rPr>
              <a:t>L.C.P. </a:t>
            </a:r>
            <a:r>
              <a:rPr lang="es-ES" sz="2400" dirty="0" err="1">
                <a:solidFill>
                  <a:schemeClr val="accent1">
                    <a:lumMod val="75000"/>
                  </a:schemeClr>
                </a:solidFill>
                <a:latin typeface="Arial" pitchFamily="34" charset="0"/>
                <a:cs typeface="Arial" pitchFamily="34" charset="0"/>
              </a:rPr>
              <a:t>Liduvina</a:t>
            </a:r>
            <a:r>
              <a:rPr lang="es-ES" sz="2400" dirty="0">
                <a:solidFill>
                  <a:schemeClr val="accent1">
                    <a:lumMod val="75000"/>
                  </a:schemeClr>
                </a:solidFill>
                <a:latin typeface="Arial" pitchFamily="34" charset="0"/>
                <a:cs typeface="Arial" pitchFamily="34" charset="0"/>
              </a:rPr>
              <a:t> Esther Castro Pio</a:t>
            </a:r>
          </a:p>
          <a:p>
            <a:pPr algn="ctr">
              <a:spcBef>
                <a:spcPts val="0"/>
              </a:spcBef>
              <a:defRPr/>
            </a:pPr>
            <a:endParaRPr lang="es-ES" sz="2400" b="1" dirty="0">
              <a:latin typeface="Arial" pitchFamily="34" charset="0"/>
              <a:cs typeface="Arial" pitchFamily="34" charset="0"/>
            </a:endParaRPr>
          </a:p>
          <a:p>
            <a:pPr algn="ctr">
              <a:spcBef>
                <a:spcPts val="0"/>
              </a:spcBef>
              <a:defRPr/>
            </a:pPr>
            <a:r>
              <a:rPr lang="es-ES" sz="2200" b="1" dirty="0" smtClean="0">
                <a:latin typeface="Arial" pitchFamily="34" charset="0"/>
                <a:cs typeface="Arial" pitchFamily="34" charset="0"/>
              </a:rPr>
              <a:t>Director de Control  y </a:t>
            </a:r>
            <a:r>
              <a:rPr lang="es-ES" sz="2200" b="1" dirty="0">
                <a:latin typeface="Arial" pitchFamily="34" charset="0"/>
                <a:cs typeface="Arial" pitchFamily="34" charset="0"/>
              </a:rPr>
              <a:t>Seguimiento:</a:t>
            </a:r>
          </a:p>
          <a:p>
            <a:pPr algn="ctr">
              <a:spcBef>
                <a:spcPts val="0"/>
              </a:spcBef>
              <a:defRPr/>
            </a:pPr>
            <a:r>
              <a:rPr lang="es-MX" sz="2200" dirty="0" smtClean="0">
                <a:solidFill>
                  <a:schemeClr val="accent1">
                    <a:lumMod val="75000"/>
                  </a:schemeClr>
                </a:solidFill>
                <a:latin typeface="Arial" pitchFamily="34" charset="0"/>
                <a:cs typeface="Arial" pitchFamily="34" charset="0"/>
              </a:rPr>
              <a:t>L.C.P. Víctor Hugo Bailón Romo</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1379"/>
                                        </p:tgtEl>
                                        <p:attrNameLst>
                                          <p:attrName>style.visibility</p:attrName>
                                        </p:attrNameLst>
                                      </p:cBhvr>
                                      <p:to>
                                        <p:strVal val="visible"/>
                                      </p:to>
                                    </p:set>
                                    <p:animEffect transition="in" filter="diamond(in)">
                                      <p:cBhvr>
                                        <p:cTn id="7" dur="2000"/>
                                        <p:tgtEl>
                                          <p:spTgt spid="10137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01381"/>
                                        </p:tgtEl>
                                        <p:attrNameLst>
                                          <p:attrName>style.visibility</p:attrName>
                                        </p:attrNameLst>
                                      </p:cBhvr>
                                      <p:to>
                                        <p:strVal val="visible"/>
                                      </p:to>
                                    </p:set>
                                    <p:animEffect transition="in" filter="wheel(4)">
                                      <p:cBhvr>
                                        <p:cTn id="12" dur="2000"/>
                                        <p:tgtEl>
                                          <p:spTgt spid="101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Text Box 3"/>
          <p:cNvSpPr txBox="1">
            <a:spLocks noChangeArrowheads="1"/>
          </p:cNvSpPr>
          <p:nvPr/>
        </p:nvSpPr>
        <p:spPr bwMode="auto">
          <a:xfrm>
            <a:off x="533400" y="754559"/>
            <a:ext cx="7391400" cy="769441"/>
          </a:xfrm>
          <a:prstGeom prst="rect">
            <a:avLst/>
          </a:prstGeom>
          <a:noFill/>
          <a:ln w="9525">
            <a:noFill/>
            <a:miter lim="800000"/>
            <a:headEnd/>
            <a:tailEnd/>
          </a:ln>
          <a:effectLst/>
        </p:spPr>
        <p:txBody>
          <a:bodyPr wrap="square">
            <a:spAutoFit/>
          </a:bodyPr>
          <a:lstStyle/>
          <a:p>
            <a:pPr algn="ctr">
              <a:spcBef>
                <a:spcPct val="50000"/>
              </a:spcBef>
              <a:defRPr/>
            </a:pPr>
            <a:r>
              <a:rPr lang="es-ES" sz="4400" b="1" dirty="0">
                <a:ln w="12700">
                  <a:solidFill>
                    <a:schemeClr val="tx2">
                      <a:satMod val="155000"/>
                    </a:schemeClr>
                  </a:solidFill>
                  <a:prstDash val="solid"/>
                </a:ln>
                <a:solidFill>
                  <a:srgbClr val="000099"/>
                </a:solidFill>
                <a:cs typeface="+mn-cs"/>
              </a:rPr>
              <a:t>“ G r a c i a s ”</a:t>
            </a:r>
          </a:p>
        </p:txBody>
      </p:sp>
      <p:sp>
        <p:nvSpPr>
          <p:cNvPr id="49155" name="Text Box 4"/>
          <p:cNvSpPr txBox="1">
            <a:spLocks noChangeArrowheads="1"/>
          </p:cNvSpPr>
          <p:nvPr/>
        </p:nvSpPr>
        <p:spPr bwMode="auto">
          <a:xfrm>
            <a:off x="838200" y="1828800"/>
            <a:ext cx="7772400" cy="274638"/>
          </a:xfrm>
          <a:prstGeom prst="rect">
            <a:avLst/>
          </a:prstGeom>
          <a:noFill/>
          <a:ln w="9525">
            <a:noFill/>
            <a:miter lim="800000"/>
            <a:headEnd/>
            <a:tailEnd/>
          </a:ln>
        </p:spPr>
        <p:txBody>
          <a:bodyPr>
            <a:spAutoFit/>
          </a:bodyPr>
          <a:lstStyle/>
          <a:p>
            <a:endParaRPr lang="es-MX" sz="1200">
              <a:solidFill>
                <a:srgbClr val="800000"/>
              </a:solidFill>
            </a:endParaRPr>
          </a:p>
        </p:txBody>
      </p:sp>
      <p:sp>
        <p:nvSpPr>
          <p:cNvPr id="49156" name="Rectangle 5"/>
          <p:cNvSpPr>
            <a:spLocks noGrp="1" noChangeArrowheads="1"/>
          </p:cNvSpPr>
          <p:nvPr>
            <p:ph idx="1"/>
          </p:nvPr>
        </p:nvSpPr>
        <p:spPr>
          <a:xfrm>
            <a:off x="685800" y="1981200"/>
            <a:ext cx="7543800" cy="1752600"/>
          </a:xfrm>
        </p:spPr>
        <p:txBody>
          <a:bodyPr/>
          <a:lstStyle/>
          <a:p>
            <a:pPr algn="ctr" eaLnBrk="1" hangingPunct="1">
              <a:buFont typeface="Wingdings" pitchFamily="2" charset="2"/>
              <a:buNone/>
            </a:pPr>
            <a:r>
              <a:rPr lang="es-ES" sz="3600" dirty="0" smtClean="0">
                <a:latin typeface="Arial" pitchFamily="34" charset="0"/>
                <a:cs typeface="Arial" pitchFamily="34" charset="0"/>
              </a:rPr>
              <a:t>Por su atención y participación…</a:t>
            </a:r>
          </a:p>
        </p:txBody>
      </p:sp>
      <p:pic>
        <p:nvPicPr>
          <p:cNvPr id="16390" name="Picture 7" descr="j0316807"/>
          <p:cNvPicPr>
            <a:picLocks noChangeAspect="1" noChangeArrowheads="1"/>
          </p:cNvPicPr>
          <p:nvPr/>
        </p:nvPicPr>
        <p:blipFill>
          <a:blip r:embed="rId2" cstate="print"/>
          <a:srcRect/>
          <a:stretch>
            <a:fillRect/>
          </a:stretch>
        </p:blipFill>
        <p:spPr bwMode="auto">
          <a:xfrm>
            <a:off x="2438400" y="3124200"/>
            <a:ext cx="4267200" cy="28448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p:cTn id="7" dur="3000" fill="hold"/>
                                        <p:tgtEl>
                                          <p:spTgt spid="16390"/>
                                        </p:tgtEl>
                                        <p:attrNameLst>
                                          <p:attrName>ppt_w</p:attrName>
                                        </p:attrNameLst>
                                      </p:cBhvr>
                                      <p:tavLst>
                                        <p:tav tm="0">
                                          <p:val>
                                            <p:fltVal val="0"/>
                                          </p:val>
                                        </p:tav>
                                        <p:tav tm="100000">
                                          <p:val>
                                            <p:strVal val="#ppt_w"/>
                                          </p:val>
                                        </p:tav>
                                      </p:tavLst>
                                    </p:anim>
                                    <p:anim calcmode="lin" valueType="num">
                                      <p:cBhvr>
                                        <p:cTn id="8" dur="3000" fill="hold"/>
                                        <p:tgtEl>
                                          <p:spTgt spid="16390"/>
                                        </p:tgtEl>
                                        <p:attrNameLst>
                                          <p:attrName>ppt_h</p:attrName>
                                        </p:attrNameLst>
                                      </p:cBhvr>
                                      <p:tavLst>
                                        <p:tav tm="0">
                                          <p:val>
                                            <p:fltVal val="0"/>
                                          </p:val>
                                        </p:tav>
                                        <p:tav tm="100000">
                                          <p:val>
                                            <p:strVal val="#ppt_h"/>
                                          </p:val>
                                        </p:tav>
                                      </p:tavLst>
                                    </p:anim>
                                    <p:anim calcmode="lin" valueType="num">
                                      <p:cBhvr>
                                        <p:cTn id="9" dur="3000" fill="hold"/>
                                        <p:tgtEl>
                                          <p:spTgt spid="16390"/>
                                        </p:tgtEl>
                                        <p:attrNameLst>
                                          <p:attrName>style.rotation</p:attrName>
                                        </p:attrNameLst>
                                      </p:cBhvr>
                                      <p:tavLst>
                                        <p:tav tm="0">
                                          <p:val>
                                            <p:fltVal val="360"/>
                                          </p:val>
                                        </p:tav>
                                        <p:tav tm="100000">
                                          <p:val>
                                            <p:fltVal val="0"/>
                                          </p:val>
                                        </p:tav>
                                      </p:tavLst>
                                    </p:anim>
                                    <p:animEffect transition="in" filter="fade">
                                      <p:cBhvr>
                                        <p:cTn id="10" dur="3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Text Box 3"/>
          <p:cNvSpPr txBox="1">
            <a:spLocks noChangeArrowheads="1"/>
          </p:cNvSpPr>
          <p:nvPr/>
        </p:nvSpPr>
        <p:spPr bwMode="auto">
          <a:xfrm>
            <a:off x="304800" y="457200"/>
            <a:ext cx="8382000" cy="815975"/>
          </a:xfrm>
          <a:prstGeom prst="rect">
            <a:avLst/>
          </a:prstGeom>
          <a:noFill/>
          <a:ln w="9525">
            <a:noFill/>
            <a:miter lim="800000"/>
            <a:headEnd/>
            <a:tailEnd/>
          </a:ln>
          <a:effectLst/>
        </p:spPr>
        <p:txBody>
          <a:bodyPr>
            <a:spAutoFit/>
          </a:bodyPr>
          <a:lstStyle/>
          <a:p>
            <a:pPr algn="ctr">
              <a:spcBef>
                <a:spcPct val="50000"/>
              </a:spcBef>
              <a:defRPr/>
            </a:pPr>
            <a:endParaRPr lang="es-MX" sz="2000" b="1" kern="900" dirty="0">
              <a:solidFill>
                <a:srgbClr val="000099"/>
              </a:solidFill>
              <a:effectLst>
                <a:outerShdw blurRad="38100" dist="38100" dir="2700000" algn="tl">
                  <a:srgbClr val="C0C0C0"/>
                </a:outerShdw>
              </a:effectLst>
              <a:cs typeface="+mn-cs"/>
            </a:endParaRPr>
          </a:p>
          <a:p>
            <a:pPr algn="ctr">
              <a:spcBef>
                <a:spcPct val="50000"/>
              </a:spcBef>
              <a:defRPr/>
            </a:pPr>
            <a:endParaRPr lang="es-MX" b="1" dirty="0">
              <a:solidFill>
                <a:srgbClr val="000099"/>
              </a:solidFill>
              <a:effectLst>
                <a:outerShdw blurRad="38100" dist="38100" dir="2700000" algn="tl">
                  <a:srgbClr val="C0C0C0"/>
                </a:outerShdw>
              </a:effectLst>
              <a:cs typeface="+mn-cs"/>
            </a:endParaRPr>
          </a:p>
        </p:txBody>
      </p:sp>
      <p:sp>
        <p:nvSpPr>
          <p:cNvPr id="130052" name="Text Box 4"/>
          <p:cNvSpPr txBox="1">
            <a:spLocks noChangeArrowheads="1"/>
          </p:cNvSpPr>
          <p:nvPr/>
        </p:nvSpPr>
        <p:spPr bwMode="auto">
          <a:xfrm>
            <a:off x="228600" y="1524000"/>
            <a:ext cx="8458200" cy="369888"/>
          </a:xfrm>
          <a:prstGeom prst="rect">
            <a:avLst/>
          </a:prstGeom>
          <a:noFill/>
          <a:ln w="9525">
            <a:noFill/>
            <a:miter lim="800000"/>
            <a:headEnd/>
            <a:tailEnd/>
          </a:ln>
          <a:effectLst/>
        </p:spPr>
        <p:txBody>
          <a:bodyPr>
            <a:spAutoFit/>
          </a:bodyPr>
          <a:lstStyle/>
          <a:p>
            <a:pPr algn="just">
              <a:buFont typeface="Wingdings" pitchFamily="2" charset="2"/>
              <a:buNone/>
              <a:defRPr/>
            </a:pPr>
            <a:r>
              <a:rPr lang="es-MX" dirty="0">
                <a:solidFill>
                  <a:srgbClr val="800000"/>
                </a:solidFill>
                <a:cs typeface="+mn-cs"/>
              </a:rPr>
              <a:t>	</a:t>
            </a:r>
            <a:r>
              <a:rPr lang="es-MX" b="1" dirty="0">
                <a:solidFill>
                  <a:srgbClr val="800000"/>
                </a:solidFill>
                <a:effectLst>
                  <a:outerShdw blurRad="38100" dist="38100" dir="2700000" algn="tl">
                    <a:srgbClr val="C0C0C0"/>
                  </a:outerShdw>
                </a:effectLst>
                <a:cs typeface="+mn-cs"/>
              </a:rPr>
              <a:t> </a:t>
            </a:r>
            <a:endParaRPr lang="es-ES" sz="1600" b="1" dirty="0">
              <a:solidFill>
                <a:srgbClr val="800000"/>
              </a:solidFill>
              <a:effectLst>
                <a:outerShdw blurRad="38100" dist="38100" dir="2700000" algn="tl">
                  <a:srgbClr val="C0C0C0"/>
                </a:outerShdw>
              </a:effectLst>
              <a:cs typeface="+mn-cs"/>
            </a:endParaRPr>
          </a:p>
        </p:txBody>
      </p:sp>
      <p:sp>
        <p:nvSpPr>
          <p:cNvPr id="9" name="Text Box 4"/>
          <p:cNvSpPr txBox="1">
            <a:spLocks noChangeArrowheads="1"/>
          </p:cNvSpPr>
          <p:nvPr/>
        </p:nvSpPr>
        <p:spPr bwMode="auto">
          <a:xfrm>
            <a:off x="533400" y="4171950"/>
            <a:ext cx="8305800" cy="646113"/>
          </a:xfrm>
          <a:prstGeom prst="rect">
            <a:avLst/>
          </a:prstGeom>
          <a:noFill/>
          <a:ln w="9525">
            <a:noFill/>
            <a:miter lim="800000"/>
            <a:headEnd/>
            <a:tailEnd/>
          </a:ln>
          <a:effectLst/>
        </p:spPr>
        <p:txBody>
          <a:bodyPr>
            <a:spAutoFit/>
          </a:bodyPr>
          <a:lstStyle/>
          <a:p>
            <a:pPr lvl="1">
              <a:defRPr/>
            </a:pPr>
            <a:endParaRPr lang="es-MX" dirty="0">
              <a:solidFill>
                <a:srgbClr val="800000"/>
              </a:solidFill>
              <a:cs typeface="+mn-cs"/>
            </a:endParaRPr>
          </a:p>
          <a:p>
            <a:pPr lvl="1" algn="just">
              <a:buFont typeface="Wingdings" pitchFamily="2" charset="2"/>
              <a:buChar char="Ø"/>
              <a:defRPr/>
            </a:pPr>
            <a:endParaRPr lang="es-ES" dirty="0">
              <a:solidFill>
                <a:srgbClr val="800000"/>
              </a:solidFill>
              <a:cs typeface="+mn-cs"/>
            </a:endParaRPr>
          </a:p>
        </p:txBody>
      </p:sp>
      <p:sp>
        <p:nvSpPr>
          <p:cNvPr id="7" name="6 Rectángulo"/>
          <p:cNvSpPr>
            <a:spLocks noChangeArrowheads="1"/>
          </p:cNvSpPr>
          <p:nvPr/>
        </p:nvSpPr>
        <p:spPr bwMode="auto">
          <a:xfrm>
            <a:off x="533400" y="1828800"/>
            <a:ext cx="8001000" cy="2794000"/>
          </a:xfrm>
          <a:prstGeom prst="rect">
            <a:avLst/>
          </a:prstGeom>
          <a:noFill/>
          <a:ln w="9525">
            <a:noFill/>
            <a:miter lim="800000"/>
            <a:headEnd/>
            <a:tailEnd/>
          </a:ln>
        </p:spPr>
        <p:txBody>
          <a:bodyPr>
            <a:spAutoFit/>
          </a:bodyPr>
          <a:lstStyle/>
          <a:p>
            <a:pPr algn="just">
              <a:lnSpc>
                <a:spcPct val="150000"/>
              </a:lnSpc>
            </a:pPr>
            <a:r>
              <a:rPr lang="es-MX" sz="2400"/>
              <a:t>Ser un Órgano de Control Interno, Orientado a  garantizar la mejora continua y la eficiencia administrativa de la gestión pública y contribuir a la consolidación, de una institución con apego irrestricto a la ley en beneficio de la educación de nuestro estado. </a:t>
            </a:r>
          </a:p>
        </p:txBody>
      </p:sp>
      <p:sp>
        <p:nvSpPr>
          <p:cNvPr id="8" name="7 Rectángulo"/>
          <p:cNvSpPr/>
          <p:nvPr/>
        </p:nvSpPr>
        <p:spPr>
          <a:xfrm>
            <a:off x="0" y="772180"/>
            <a:ext cx="9144000" cy="523220"/>
          </a:xfrm>
          <a:prstGeom prst="rect">
            <a:avLst/>
          </a:prstGeom>
          <a:noFill/>
        </p:spPr>
        <p:txBody>
          <a:bodyPr>
            <a:spAutoFit/>
          </a:bodyPr>
          <a:lstStyle/>
          <a:p>
            <a:pPr algn="ctr">
              <a:defRPr/>
            </a:pPr>
            <a:r>
              <a:rPr lang="es-MX" sz="2800" b="1" dirty="0">
                <a:ln w="12700">
                  <a:solidFill>
                    <a:schemeClr val="tx2">
                      <a:satMod val="155000"/>
                    </a:schemeClr>
                  </a:solidFill>
                  <a:prstDash val="solid"/>
                </a:ln>
                <a:solidFill>
                  <a:srgbClr val="000099"/>
                </a:solidFill>
              </a:rPr>
              <a:t>V I S I Ó 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Text Box 3"/>
          <p:cNvSpPr txBox="1">
            <a:spLocks noChangeArrowheads="1"/>
          </p:cNvSpPr>
          <p:nvPr/>
        </p:nvSpPr>
        <p:spPr bwMode="auto">
          <a:xfrm>
            <a:off x="533400" y="772180"/>
            <a:ext cx="8001000" cy="523220"/>
          </a:xfrm>
          <a:prstGeom prst="rect">
            <a:avLst/>
          </a:prstGeom>
          <a:noFill/>
          <a:ln w="9525">
            <a:noFill/>
            <a:miter lim="800000"/>
            <a:headEnd/>
            <a:tailEnd/>
          </a:ln>
          <a:effectLst/>
        </p:spPr>
        <p:txBody>
          <a:bodyPr>
            <a:spAutoFit/>
          </a:bodyPr>
          <a:lstStyle/>
          <a:p>
            <a:pPr algn="ctr">
              <a:spcBef>
                <a:spcPct val="50000"/>
              </a:spcBef>
              <a:defRPr/>
            </a:pPr>
            <a:r>
              <a:rPr lang="es-MX" sz="2800" b="1" dirty="0">
                <a:ln w="12700">
                  <a:solidFill>
                    <a:schemeClr val="tx2">
                      <a:satMod val="155000"/>
                    </a:schemeClr>
                  </a:solidFill>
                  <a:prstDash val="solid"/>
                </a:ln>
                <a:solidFill>
                  <a:srgbClr val="000099"/>
                </a:solidFill>
                <a:cs typeface="+mn-cs"/>
              </a:rPr>
              <a:t>EL QUÉ HACER DE LA CONTRALORÍA</a:t>
            </a:r>
            <a:endParaRPr lang="es-ES" sz="2800" b="1" dirty="0">
              <a:ln w="12700">
                <a:solidFill>
                  <a:schemeClr val="tx2">
                    <a:satMod val="155000"/>
                  </a:schemeClr>
                </a:solidFill>
                <a:prstDash val="solid"/>
              </a:ln>
              <a:solidFill>
                <a:srgbClr val="000099"/>
              </a:solidFill>
              <a:cs typeface="+mn-cs"/>
            </a:endParaRPr>
          </a:p>
        </p:txBody>
      </p:sp>
      <p:graphicFrame>
        <p:nvGraphicFramePr>
          <p:cNvPr id="4" name="6 Marcador de contenido"/>
          <p:cNvGraphicFramePr>
            <a:graphicFrameLocks noGrp="1"/>
          </p:cNvGraphicFramePr>
          <p:nvPr/>
        </p:nvGraphicFramePr>
        <p:xfrm>
          <a:off x="250001" y="1371599"/>
          <a:ext cx="8643999" cy="51816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a:spLocks noChangeArrowheads="1"/>
          </p:cNvSpPr>
          <p:nvPr/>
        </p:nvSpPr>
        <p:spPr bwMode="auto">
          <a:xfrm>
            <a:off x="381000" y="1530350"/>
            <a:ext cx="8686800" cy="1131888"/>
          </a:xfrm>
          <a:prstGeom prst="rect">
            <a:avLst/>
          </a:prstGeom>
          <a:noFill/>
          <a:ln w="9525">
            <a:noFill/>
            <a:miter lim="800000"/>
            <a:headEnd/>
            <a:tailEnd/>
          </a:ln>
        </p:spPr>
        <p:txBody>
          <a:bodyPr>
            <a:spAutoFit/>
          </a:bodyPr>
          <a:lstStyle/>
          <a:p>
            <a:pPr algn="just">
              <a:lnSpc>
                <a:spcPct val="150000"/>
              </a:lnSpc>
            </a:pPr>
            <a:r>
              <a:rPr lang="es-MX" sz="2400" dirty="0"/>
              <a:t>La labor básica y fundamental, es la de revisar el proceso administrativo apoyada en dos vertientes:</a:t>
            </a:r>
          </a:p>
        </p:txBody>
      </p:sp>
      <p:sp>
        <p:nvSpPr>
          <p:cNvPr id="7" name="6 CuadroTexto"/>
          <p:cNvSpPr txBox="1">
            <a:spLocks noChangeArrowheads="1"/>
          </p:cNvSpPr>
          <p:nvPr/>
        </p:nvSpPr>
        <p:spPr bwMode="auto">
          <a:xfrm>
            <a:off x="228600" y="2901950"/>
            <a:ext cx="8686800" cy="1200150"/>
          </a:xfrm>
          <a:prstGeom prst="rect">
            <a:avLst/>
          </a:prstGeom>
          <a:noFill/>
          <a:ln w="9525">
            <a:noFill/>
            <a:miter lim="800000"/>
            <a:headEnd/>
            <a:tailEnd/>
          </a:ln>
        </p:spPr>
        <p:txBody>
          <a:bodyPr>
            <a:spAutoFit/>
          </a:bodyPr>
          <a:lstStyle/>
          <a:p>
            <a:pPr lvl="1">
              <a:lnSpc>
                <a:spcPct val="150000"/>
              </a:lnSpc>
              <a:buFont typeface="Wingdings" pitchFamily="2" charset="2"/>
              <a:buChar char="Ø"/>
            </a:pPr>
            <a:r>
              <a:rPr lang="es-MX" sz="2400" b="1">
                <a:solidFill>
                  <a:srgbClr val="000099"/>
                </a:solidFill>
              </a:rPr>
              <a:t>  Las acciones preventivas</a:t>
            </a:r>
          </a:p>
          <a:p>
            <a:pPr lvl="1">
              <a:lnSpc>
                <a:spcPct val="150000"/>
              </a:lnSpc>
              <a:buFont typeface="Wingdings" pitchFamily="2" charset="2"/>
              <a:buChar char="Ø"/>
            </a:pPr>
            <a:r>
              <a:rPr lang="es-MX" sz="2400" b="1">
                <a:solidFill>
                  <a:srgbClr val="000099"/>
                </a:solidFill>
              </a:rPr>
              <a:t>  Las acciones correctivas</a:t>
            </a:r>
          </a:p>
        </p:txBody>
      </p:sp>
      <p:sp>
        <p:nvSpPr>
          <p:cNvPr id="8" name="7 CuadroTexto"/>
          <p:cNvSpPr txBox="1">
            <a:spLocks noChangeArrowheads="1"/>
          </p:cNvSpPr>
          <p:nvPr/>
        </p:nvSpPr>
        <p:spPr bwMode="auto">
          <a:xfrm>
            <a:off x="228600" y="4278313"/>
            <a:ext cx="8686800" cy="1131887"/>
          </a:xfrm>
          <a:prstGeom prst="rect">
            <a:avLst/>
          </a:prstGeom>
          <a:noFill/>
          <a:ln w="9525">
            <a:noFill/>
            <a:miter lim="800000"/>
            <a:headEnd/>
            <a:tailEnd/>
          </a:ln>
        </p:spPr>
        <p:txBody>
          <a:bodyPr>
            <a:spAutoFit/>
          </a:bodyPr>
          <a:lstStyle/>
          <a:p>
            <a:pPr algn="just">
              <a:lnSpc>
                <a:spcPct val="150000"/>
              </a:lnSpc>
            </a:pPr>
            <a:r>
              <a:rPr lang="es-MX" sz="2400"/>
              <a:t>Las cuales nos permiten detectar posibles desviaciones y la falta de apego a la normatividad establecida.</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5955"/>
                                        </p:tgtEl>
                                        <p:attrNameLst>
                                          <p:attrName>style.visibility</p:attrName>
                                        </p:attrNameLst>
                                      </p:cBhvr>
                                      <p:to>
                                        <p:strVal val="visible"/>
                                      </p:to>
                                    </p:set>
                                    <p:anim calcmode="lin" valueType="num">
                                      <p:cBhvr>
                                        <p:cTn id="7" dur="1000" fill="hold"/>
                                        <p:tgtEl>
                                          <p:spTgt spid="125955"/>
                                        </p:tgtEl>
                                        <p:attrNameLst>
                                          <p:attrName>ppt_w</p:attrName>
                                        </p:attrNameLst>
                                      </p:cBhvr>
                                      <p:tavLst>
                                        <p:tav tm="0">
                                          <p:val>
                                            <p:strVal val="#ppt_w*0.70"/>
                                          </p:val>
                                        </p:tav>
                                        <p:tav tm="100000">
                                          <p:val>
                                            <p:strVal val="#ppt_w"/>
                                          </p:val>
                                        </p:tav>
                                      </p:tavLst>
                                    </p:anim>
                                    <p:anim calcmode="lin" valueType="num">
                                      <p:cBhvr>
                                        <p:cTn id="8" dur="1000" fill="hold"/>
                                        <p:tgtEl>
                                          <p:spTgt spid="125955"/>
                                        </p:tgtEl>
                                        <p:attrNameLst>
                                          <p:attrName>ppt_h</p:attrName>
                                        </p:attrNameLst>
                                      </p:cBhvr>
                                      <p:tavLst>
                                        <p:tav tm="0">
                                          <p:val>
                                            <p:strVal val="#ppt_h"/>
                                          </p:val>
                                        </p:tav>
                                        <p:tav tm="100000">
                                          <p:val>
                                            <p:strVal val="#ppt_h"/>
                                          </p:val>
                                        </p:tav>
                                      </p:tavLst>
                                    </p:anim>
                                    <p:animEffect transition="in" filter="fade">
                                      <p:cBhvr>
                                        <p:cTn id="9" dur="1000"/>
                                        <p:tgtEl>
                                          <p:spTgt spid="12595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Text Box 3"/>
          <p:cNvSpPr txBox="1">
            <a:spLocks noChangeArrowheads="1"/>
          </p:cNvSpPr>
          <p:nvPr/>
        </p:nvSpPr>
        <p:spPr bwMode="auto">
          <a:xfrm>
            <a:off x="304800" y="619780"/>
            <a:ext cx="8382000" cy="523220"/>
          </a:xfrm>
          <a:prstGeom prst="rect">
            <a:avLst/>
          </a:prstGeom>
          <a:noFill/>
          <a:ln w="9525">
            <a:noFill/>
            <a:miter lim="800000"/>
            <a:headEnd/>
            <a:tailEnd/>
          </a:ln>
          <a:effectLst/>
        </p:spPr>
        <p:txBody>
          <a:bodyPr>
            <a:spAutoFit/>
          </a:bodyPr>
          <a:lstStyle/>
          <a:p>
            <a:pPr algn="ctr">
              <a:spcBef>
                <a:spcPct val="50000"/>
              </a:spcBef>
              <a:defRPr/>
            </a:pPr>
            <a:r>
              <a:rPr lang="es-MX" sz="2800" b="1" dirty="0">
                <a:ln w="12700">
                  <a:solidFill>
                    <a:schemeClr val="tx2">
                      <a:satMod val="155000"/>
                    </a:schemeClr>
                  </a:solidFill>
                  <a:prstDash val="solid"/>
                </a:ln>
                <a:solidFill>
                  <a:srgbClr val="000099"/>
                </a:solidFill>
                <a:cs typeface="+mn-cs"/>
              </a:rPr>
              <a:t>CONCEPTO  DE  </a:t>
            </a:r>
            <a:r>
              <a:rPr lang="es-MX" sz="2800" b="1" dirty="0">
                <a:ln w="12700">
                  <a:solidFill>
                    <a:schemeClr val="tx2">
                      <a:satMod val="155000"/>
                    </a:schemeClr>
                  </a:solidFill>
                  <a:prstDash val="solid"/>
                </a:ln>
                <a:solidFill>
                  <a:srgbClr val="000099"/>
                </a:solidFill>
                <a:latin typeface="Arial" pitchFamily="34" charset="0"/>
                <a:cs typeface="Arial" pitchFamily="34" charset="0"/>
              </a:rPr>
              <a:t>AUDITORÍA</a:t>
            </a:r>
            <a:endParaRPr lang="es-ES" sz="2800" b="1" dirty="0">
              <a:ln w="12700">
                <a:solidFill>
                  <a:schemeClr val="tx2">
                    <a:satMod val="155000"/>
                  </a:schemeClr>
                </a:solidFill>
                <a:prstDash val="solid"/>
              </a:ln>
              <a:solidFill>
                <a:srgbClr val="000099"/>
              </a:solidFill>
              <a:latin typeface="Arial" pitchFamily="34" charset="0"/>
              <a:cs typeface="Arial" pitchFamily="34" charset="0"/>
            </a:endParaRPr>
          </a:p>
        </p:txBody>
      </p:sp>
      <p:sp>
        <p:nvSpPr>
          <p:cNvPr id="4" name="3 CuadroTexto"/>
          <p:cNvSpPr txBox="1">
            <a:spLocks noChangeArrowheads="1"/>
          </p:cNvSpPr>
          <p:nvPr/>
        </p:nvSpPr>
        <p:spPr bwMode="auto">
          <a:xfrm>
            <a:off x="685800" y="1905000"/>
            <a:ext cx="7924800" cy="3324225"/>
          </a:xfrm>
          <a:prstGeom prst="rect">
            <a:avLst/>
          </a:prstGeom>
          <a:noFill/>
          <a:ln w="9525">
            <a:noFill/>
            <a:miter lim="800000"/>
            <a:headEnd/>
            <a:tailEnd/>
          </a:ln>
        </p:spPr>
        <p:txBody>
          <a:bodyPr>
            <a:spAutoFit/>
          </a:bodyPr>
          <a:lstStyle/>
          <a:p>
            <a:pPr algn="just">
              <a:lnSpc>
                <a:spcPct val="150000"/>
              </a:lnSpc>
            </a:pPr>
            <a:r>
              <a:rPr lang="es-ES" sz="2800" dirty="0"/>
              <a:t>Proceso metodológico orientado a </a:t>
            </a:r>
            <a:r>
              <a:rPr lang="es-ES" sz="2800" dirty="0">
                <a:solidFill>
                  <a:srgbClr val="000099"/>
                </a:solidFill>
              </a:rPr>
              <a:t>revisar la correcta aplicación y destino de los recursos humanos, financieros y materiales</a:t>
            </a:r>
            <a:r>
              <a:rPr lang="es-ES" sz="2800" dirty="0"/>
              <a:t> en un Centro de Trabajo de la Secretaría de Educación Jalisco</a:t>
            </a:r>
            <a:r>
              <a:rPr lang="es-ES" sz="2800" dirty="0" smtClean="0"/>
              <a:t>.</a:t>
            </a:r>
            <a:endParaRPr lang="es-MX" sz="28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wheel(1)">
                                      <p:cBhvr>
                                        <p:cTn id="7" dur="2000"/>
                                        <p:tgtEl>
                                          <p:spTgt spid="13005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Rectángulo"/>
          <p:cNvSpPr/>
          <p:nvPr/>
        </p:nvSpPr>
        <p:spPr>
          <a:xfrm>
            <a:off x="685800" y="533400"/>
            <a:ext cx="7924800" cy="523220"/>
          </a:xfrm>
          <a:prstGeom prst="rect">
            <a:avLst/>
          </a:prstGeom>
          <a:noFill/>
        </p:spPr>
        <p:txBody>
          <a:bodyPr>
            <a:spAutoFit/>
          </a:bodyPr>
          <a:lstStyle/>
          <a:p>
            <a:pPr algn="ctr">
              <a:spcBef>
                <a:spcPct val="50000"/>
              </a:spcBef>
              <a:defRPr/>
            </a:pPr>
            <a:r>
              <a:rPr lang="es-MX" sz="2800" b="1" dirty="0">
                <a:ln w="12700">
                  <a:solidFill>
                    <a:schemeClr val="tx2">
                      <a:satMod val="155000"/>
                    </a:schemeClr>
                  </a:solidFill>
                  <a:prstDash val="solid"/>
                </a:ln>
                <a:solidFill>
                  <a:srgbClr val="000099"/>
                </a:solidFill>
                <a:cs typeface="+mn-cs"/>
              </a:rPr>
              <a:t>OBJETIVOS DE LA AUDITORÍA</a:t>
            </a:r>
          </a:p>
        </p:txBody>
      </p:sp>
      <p:sp>
        <p:nvSpPr>
          <p:cNvPr id="4" name="3 CuadroTexto"/>
          <p:cNvSpPr txBox="1">
            <a:spLocks noChangeArrowheads="1"/>
          </p:cNvSpPr>
          <p:nvPr/>
        </p:nvSpPr>
        <p:spPr bwMode="auto">
          <a:xfrm>
            <a:off x="457200" y="1439863"/>
            <a:ext cx="8080375" cy="769937"/>
          </a:xfrm>
          <a:prstGeom prst="rect">
            <a:avLst/>
          </a:prstGeom>
          <a:noFill/>
          <a:ln w="9525">
            <a:noFill/>
            <a:miter lim="800000"/>
            <a:headEnd/>
            <a:tailEnd/>
          </a:ln>
        </p:spPr>
        <p:txBody>
          <a:bodyPr>
            <a:spAutoFit/>
          </a:bodyPr>
          <a:lstStyle/>
          <a:p>
            <a:pPr marL="261938" indent="-261938" algn="just">
              <a:buFont typeface="Wingdings" pitchFamily="2" charset="2"/>
              <a:buChar char="q"/>
            </a:pPr>
            <a:r>
              <a:rPr lang="es-ES" sz="2200" dirty="0"/>
              <a:t> Verificar el correcto </a:t>
            </a:r>
            <a:r>
              <a:rPr lang="es-ES" sz="2200" dirty="0">
                <a:solidFill>
                  <a:srgbClr val="000099"/>
                </a:solidFill>
              </a:rPr>
              <a:t>aprovechamiento de los recursos</a:t>
            </a:r>
            <a:r>
              <a:rPr lang="es-ES" sz="2200" dirty="0"/>
              <a:t> humanos, financieros y materiales.</a:t>
            </a:r>
          </a:p>
        </p:txBody>
      </p:sp>
      <p:sp>
        <p:nvSpPr>
          <p:cNvPr id="5" name="4 CuadroTexto"/>
          <p:cNvSpPr txBox="1">
            <a:spLocks noChangeArrowheads="1"/>
          </p:cNvSpPr>
          <p:nvPr/>
        </p:nvSpPr>
        <p:spPr bwMode="auto">
          <a:xfrm>
            <a:off x="457200" y="4648200"/>
            <a:ext cx="8153400" cy="1447800"/>
          </a:xfrm>
          <a:prstGeom prst="rect">
            <a:avLst/>
          </a:prstGeom>
          <a:noFill/>
          <a:ln w="9525">
            <a:noFill/>
            <a:miter lim="800000"/>
            <a:headEnd/>
            <a:tailEnd/>
          </a:ln>
        </p:spPr>
        <p:txBody>
          <a:bodyPr>
            <a:spAutoFit/>
          </a:bodyPr>
          <a:lstStyle/>
          <a:p>
            <a:pPr marL="354013" indent="-354013" algn="just">
              <a:buFont typeface="Wingdings" pitchFamily="2" charset="2"/>
              <a:buChar char="q"/>
            </a:pPr>
            <a:r>
              <a:rPr lang="es-ES" sz="2200" dirty="0"/>
              <a:t>Por tal motivo debemos de considerar la aplicación oportuna del </a:t>
            </a:r>
            <a:r>
              <a:rPr lang="es-ES" sz="2200" dirty="0">
                <a:solidFill>
                  <a:srgbClr val="000099"/>
                </a:solidFill>
              </a:rPr>
              <a:t>Reglamento para el Gobierno y Funcionamiento de las Escuelas de Educación Básica del Estado de Jalisco, así como la demás normatividad aplicable en la materia</a:t>
            </a:r>
            <a:r>
              <a:rPr lang="es-ES" sz="2200" dirty="0"/>
              <a:t>.</a:t>
            </a:r>
          </a:p>
        </p:txBody>
      </p:sp>
      <p:sp>
        <p:nvSpPr>
          <p:cNvPr id="6" name="5 CuadroTexto"/>
          <p:cNvSpPr txBox="1">
            <a:spLocks noChangeArrowheads="1"/>
          </p:cNvSpPr>
          <p:nvPr/>
        </p:nvSpPr>
        <p:spPr bwMode="auto">
          <a:xfrm>
            <a:off x="457200" y="2430463"/>
            <a:ext cx="8080375" cy="769937"/>
          </a:xfrm>
          <a:prstGeom prst="rect">
            <a:avLst/>
          </a:prstGeom>
          <a:noFill/>
          <a:ln w="9525">
            <a:noFill/>
            <a:miter lim="800000"/>
            <a:headEnd/>
            <a:tailEnd/>
          </a:ln>
        </p:spPr>
        <p:txBody>
          <a:bodyPr>
            <a:spAutoFit/>
          </a:bodyPr>
          <a:lstStyle/>
          <a:p>
            <a:pPr marL="354013" indent="-354013" algn="just">
              <a:buFont typeface="Wingdings" pitchFamily="2" charset="2"/>
              <a:buChar char="q"/>
            </a:pPr>
            <a:r>
              <a:rPr lang="es-ES" sz="2200" dirty="0"/>
              <a:t> </a:t>
            </a:r>
            <a:r>
              <a:rPr lang="es-ES" sz="2200" dirty="0">
                <a:solidFill>
                  <a:srgbClr val="000099"/>
                </a:solidFill>
              </a:rPr>
              <a:t>Prevenir posibles desviaciones </a:t>
            </a:r>
            <a:r>
              <a:rPr lang="es-ES" sz="2200" dirty="0"/>
              <a:t>en la aplicación de los recursos.</a:t>
            </a:r>
            <a:endParaRPr lang="es-MX" sz="2200" dirty="0"/>
          </a:p>
        </p:txBody>
      </p:sp>
      <p:sp>
        <p:nvSpPr>
          <p:cNvPr id="7" name="6 CuadroTexto"/>
          <p:cNvSpPr txBox="1">
            <a:spLocks noChangeArrowheads="1"/>
          </p:cNvSpPr>
          <p:nvPr/>
        </p:nvSpPr>
        <p:spPr bwMode="auto">
          <a:xfrm>
            <a:off x="457200" y="3497263"/>
            <a:ext cx="8080375" cy="769937"/>
          </a:xfrm>
          <a:prstGeom prst="rect">
            <a:avLst/>
          </a:prstGeom>
          <a:noFill/>
          <a:ln w="9525">
            <a:noFill/>
            <a:miter lim="800000"/>
            <a:headEnd/>
            <a:tailEnd/>
          </a:ln>
        </p:spPr>
        <p:txBody>
          <a:bodyPr>
            <a:spAutoFit/>
          </a:bodyPr>
          <a:lstStyle/>
          <a:p>
            <a:pPr marL="447675" indent="-447675">
              <a:buFont typeface="Wingdings" pitchFamily="2" charset="2"/>
              <a:buChar char="q"/>
            </a:pPr>
            <a:r>
              <a:rPr lang="es-ES" sz="2200" dirty="0"/>
              <a:t>Garantizar que los </a:t>
            </a:r>
            <a:r>
              <a:rPr lang="es-ES" sz="2200" dirty="0">
                <a:solidFill>
                  <a:srgbClr val="000099"/>
                </a:solidFill>
              </a:rPr>
              <a:t>procesos utilizados </a:t>
            </a:r>
            <a:r>
              <a:rPr lang="es-ES" sz="2200" dirty="0"/>
              <a:t>para el ejercicio de los recursos sean los autorizados y correctos. </a:t>
            </a:r>
            <a:endParaRPr lang="es-MX" sz="2200"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533400" y="533400"/>
            <a:ext cx="8077199" cy="523220"/>
          </a:xfrm>
          <a:prstGeom prst="rect">
            <a:avLst/>
          </a:prstGeom>
          <a:noFill/>
        </p:spPr>
        <p:txBody>
          <a:bodyPr>
            <a:spAutoFit/>
          </a:bodyPr>
          <a:lstStyle/>
          <a:p>
            <a:pPr algn="ctr">
              <a:defRPr/>
            </a:pPr>
            <a:r>
              <a:rPr lang="es-MX" sz="2800" b="1" cap="small" dirty="0">
                <a:ln w="12700">
                  <a:solidFill>
                    <a:schemeClr val="tx2">
                      <a:satMod val="155000"/>
                    </a:schemeClr>
                  </a:solidFill>
                  <a:prstDash val="solid"/>
                </a:ln>
                <a:solidFill>
                  <a:srgbClr val="000099"/>
                </a:solidFill>
              </a:rPr>
              <a:t>PROCESO REALIZACIÓN DE AUDITORÍA</a:t>
            </a:r>
          </a:p>
        </p:txBody>
      </p:sp>
      <p:sp>
        <p:nvSpPr>
          <p:cNvPr id="10" name="9 CuadroTexto"/>
          <p:cNvSpPr txBox="1">
            <a:spLocks noChangeArrowheads="1"/>
          </p:cNvSpPr>
          <p:nvPr/>
        </p:nvSpPr>
        <p:spPr bwMode="auto">
          <a:xfrm>
            <a:off x="76200" y="1524000"/>
            <a:ext cx="8839200" cy="461963"/>
          </a:xfrm>
          <a:prstGeom prst="rect">
            <a:avLst/>
          </a:prstGeom>
          <a:noFill/>
          <a:ln w="9525">
            <a:noFill/>
            <a:miter lim="800000"/>
            <a:headEnd/>
            <a:tailEnd/>
          </a:ln>
        </p:spPr>
        <p:txBody>
          <a:bodyPr>
            <a:spAutoFit/>
          </a:bodyPr>
          <a:lstStyle/>
          <a:p>
            <a:pPr>
              <a:buFont typeface="Wingdings" pitchFamily="2" charset="2"/>
              <a:buChar char="ü"/>
            </a:pPr>
            <a:r>
              <a:rPr lang="es-MX">
                <a:solidFill>
                  <a:srgbClr val="000099"/>
                </a:solidFill>
              </a:rPr>
              <a:t> </a:t>
            </a:r>
            <a:r>
              <a:rPr lang="es-MX" sz="2400" b="1">
                <a:solidFill>
                  <a:srgbClr val="000099"/>
                </a:solidFill>
              </a:rPr>
              <a:t>Oficio comisión de Auditoría</a:t>
            </a:r>
            <a:r>
              <a:rPr lang="es-MX" sz="2000" b="1">
                <a:solidFill>
                  <a:srgbClr val="000099"/>
                </a:solidFill>
              </a:rPr>
              <a:t>:</a:t>
            </a:r>
            <a:endParaRPr lang="es-MX">
              <a:solidFill>
                <a:srgbClr val="000099"/>
              </a:solidFill>
            </a:endParaRPr>
          </a:p>
        </p:txBody>
      </p:sp>
      <p:sp>
        <p:nvSpPr>
          <p:cNvPr id="6" name="5 CuadroTexto"/>
          <p:cNvSpPr txBox="1">
            <a:spLocks noChangeArrowheads="1"/>
          </p:cNvSpPr>
          <p:nvPr/>
        </p:nvSpPr>
        <p:spPr bwMode="auto">
          <a:xfrm>
            <a:off x="152400" y="4310063"/>
            <a:ext cx="8839200" cy="460375"/>
          </a:xfrm>
          <a:prstGeom prst="rect">
            <a:avLst/>
          </a:prstGeom>
          <a:noFill/>
          <a:ln w="9525">
            <a:noFill/>
            <a:miter lim="800000"/>
            <a:headEnd/>
            <a:tailEnd/>
          </a:ln>
        </p:spPr>
        <p:txBody>
          <a:bodyPr>
            <a:spAutoFit/>
          </a:bodyPr>
          <a:lstStyle/>
          <a:p>
            <a:pPr>
              <a:buFont typeface="Wingdings" pitchFamily="2" charset="2"/>
              <a:buChar char="ü"/>
            </a:pPr>
            <a:r>
              <a:rPr lang="es-MX">
                <a:solidFill>
                  <a:srgbClr val="000099"/>
                </a:solidFill>
              </a:rPr>
              <a:t> </a:t>
            </a:r>
            <a:r>
              <a:rPr lang="es-MX" sz="2000">
                <a:solidFill>
                  <a:srgbClr val="000099"/>
                </a:solidFill>
              </a:rPr>
              <a:t> </a:t>
            </a:r>
            <a:r>
              <a:rPr lang="es-MX" sz="2400" b="1">
                <a:solidFill>
                  <a:srgbClr val="000099"/>
                </a:solidFill>
              </a:rPr>
              <a:t>Acta de inicio de Auditoría:</a:t>
            </a:r>
            <a:endParaRPr lang="es-MX">
              <a:solidFill>
                <a:srgbClr val="000099"/>
              </a:solidFill>
            </a:endParaRPr>
          </a:p>
        </p:txBody>
      </p:sp>
      <p:sp>
        <p:nvSpPr>
          <p:cNvPr id="7" name="6 CuadroTexto"/>
          <p:cNvSpPr txBox="1">
            <a:spLocks noChangeArrowheads="1"/>
          </p:cNvSpPr>
          <p:nvPr/>
        </p:nvSpPr>
        <p:spPr bwMode="auto">
          <a:xfrm>
            <a:off x="457200" y="1935163"/>
            <a:ext cx="8458200" cy="1570037"/>
          </a:xfrm>
          <a:prstGeom prst="rect">
            <a:avLst/>
          </a:prstGeom>
          <a:noFill/>
          <a:ln w="9525">
            <a:noFill/>
            <a:miter lim="800000"/>
            <a:headEnd/>
            <a:tailEnd/>
          </a:ln>
        </p:spPr>
        <p:txBody>
          <a:bodyPr>
            <a:spAutoFit/>
          </a:bodyPr>
          <a:lstStyle/>
          <a:p>
            <a:pPr algn="just"/>
            <a:r>
              <a:rPr lang="es-MX" sz="2400" dirty="0"/>
              <a:t>Documento </a:t>
            </a:r>
            <a:r>
              <a:rPr lang="es-MX" sz="2400" dirty="0">
                <a:solidFill>
                  <a:srgbClr val="000099"/>
                </a:solidFill>
              </a:rPr>
              <a:t>indispensable para iniciar la práctica de Auditoría, </a:t>
            </a:r>
            <a:r>
              <a:rPr lang="es-MX" sz="2400" dirty="0"/>
              <a:t>signado por el titular de la Dirección General de la Contraloría quien lo </a:t>
            </a:r>
            <a:r>
              <a:rPr lang="es-MX" sz="2400" dirty="0">
                <a:solidFill>
                  <a:srgbClr val="000099"/>
                </a:solidFill>
              </a:rPr>
              <a:t>sustenta, fundamenta y designa al personal actuante</a:t>
            </a:r>
            <a:r>
              <a:rPr lang="es-MX" sz="2400" dirty="0"/>
              <a:t>, dirigido al Director del área a auditar.</a:t>
            </a:r>
            <a:endParaRPr lang="es-MX" dirty="0"/>
          </a:p>
        </p:txBody>
      </p:sp>
      <p:sp>
        <p:nvSpPr>
          <p:cNvPr id="8" name="7 CuadroTexto"/>
          <p:cNvSpPr txBox="1">
            <a:spLocks noChangeArrowheads="1"/>
          </p:cNvSpPr>
          <p:nvPr/>
        </p:nvSpPr>
        <p:spPr bwMode="auto">
          <a:xfrm>
            <a:off x="457200" y="4724400"/>
            <a:ext cx="8534400" cy="1200150"/>
          </a:xfrm>
          <a:prstGeom prst="rect">
            <a:avLst/>
          </a:prstGeom>
          <a:noFill/>
          <a:ln w="9525">
            <a:noFill/>
            <a:miter lim="800000"/>
            <a:headEnd/>
            <a:tailEnd/>
          </a:ln>
        </p:spPr>
        <p:txBody>
          <a:bodyPr>
            <a:spAutoFit/>
          </a:bodyPr>
          <a:lstStyle/>
          <a:p>
            <a:pPr algn="just"/>
            <a:r>
              <a:rPr lang="es-MX" sz="2400" dirty="0"/>
              <a:t> Acta oficial que indica el inicio de la Auditoría, señalando la</a:t>
            </a:r>
          </a:p>
          <a:p>
            <a:pPr algn="just"/>
            <a:r>
              <a:rPr lang="es-MX" sz="2400" dirty="0"/>
              <a:t> </a:t>
            </a:r>
            <a:r>
              <a:rPr lang="es-MX" sz="2400" dirty="0">
                <a:solidFill>
                  <a:srgbClr val="000099"/>
                </a:solidFill>
              </a:rPr>
              <a:t>documentación que se requiere para evaluar </a:t>
            </a:r>
            <a:r>
              <a:rPr lang="es-MX" sz="2400" dirty="0"/>
              <a:t>el área a auditar.</a:t>
            </a:r>
            <a:endParaRPr lang="es-MX"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heckerboard(across)">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4150</TotalTime>
  <Words>3742</Words>
  <Application>Microsoft Office PowerPoint</Application>
  <PresentationFormat>Presentación en pantalla (4:3)</PresentationFormat>
  <Paragraphs>284</Paragraphs>
  <Slides>47</Slides>
  <Notes>2</Notes>
  <HiddenSlides>0</HiddenSlides>
  <MMClips>0</MMClips>
  <ScaleCrop>false</ScaleCrop>
  <HeadingPairs>
    <vt:vector size="4" baseType="variant">
      <vt:variant>
        <vt:lpstr>Tema</vt:lpstr>
      </vt:variant>
      <vt:variant>
        <vt:i4>1</vt:i4>
      </vt:variant>
      <vt:variant>
        <vt:lpstr>Títulos de diapositiva</vt:lpstr>
      </vt:variant>
      <vt:variant>
        <vt:i4>47</vt:i4>
      </vt:variant>
    </vt:vector>
  </HeadingPairs>
  <TitlesOfParts>
    <vt:vector size="48" baseType="lpstr">
      <vt:lpstr>Flujo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Presentación</dc:title>
  <cp:lastModifiedBy>Salvador SSS. Sanchez Silva</cp:lastModifiedBy>
  <cp:revision>477</cp:revision>
  <cp:lastPrinted>1601-01-01T00:00:00Z</cp:lastPrinted>
  <dcterms:created xsi:type="dcterms:W3CDTF">1601-01-01T00:00:00Z</dcterms:created>
  <dcterms:modified xsi:type="dcterms:W3CDTF">2013-09-24T16:01:11Z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